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166" r:id="rId2"/>
    <p:sldId id="1150" r:id="rId3"/>
    <p:sldId id="1158" r:id="rId4"/>
    <p:sldId id="1167" r:id="rId5"/>
    <p:sldId id="1172" r:id="rId6"/>
    <p:sldId id="1159" r:id="rId7"/>
    <p:sldId id="1174" r:id="rId8"/>
    <p:sldId id="1175" r:id="rId9"/>
    <p:sldId id="1161" r:id="rId10"/>
    <p:sldId id="1173" r:id="rId11"/>
    <p:sldId id="1160" r:id="rId12"/>
    <p:sldId id="1176" r:id="rId13"/>
    <p:sldId id="1177" r:id="rId14"/>
    <p:sldId id="1178" r:id="rId15"/>
    <p:sldId id="1156" r:id="rId16"/>
  </p:sldIdLst>
  <p:sldSz cx="9906000" cy="6858000" type="A4"/>
  <p:notesSz cx="6856413" cy="9666288"/>
  <p:defaultTextStyle>
    <a:defPPr>
      <a:defRPr lang="ko-KR"/>
    </a:defPPr>
    <a:lvl1pPr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굴림" pitchFamily="50" charset="-127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굴림" pitchFamily="50" charset="-127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굴림" pitchFamily="50" charset="-127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굴림" pitchFamily="50" charset="-127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sz="12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sz="12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sz="12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  <a:srgbClr val="E1F0FF"/>
    <a:srgbClr val="B5DAFF"/>
    <a:srgbClr val="DEF5BB"/>
    <a:srgbClr val="B8EA6E"/>
    <a:srgbClr val="FF99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77" autoAdjust="0"/>
    <p:restoredTop sz="99631" autoAdjust="0"/>
  </p:normalViewPr>
  <p:slideViewPr>
    <p:cSldViewPr snapToObjects="1">
      <p:cViewPr>
        <p:scale>
          <a:sx n="100" d="100"/>
          <a:sy n="100" d="100"/>
        </p:scale>
        <p:origin x="-330" y="-78"/>
      </p:cViewPr>
      <p:guideLst>
        <p:guide orient="horz" pos="4292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2" tIns="46073" rIns="92142" bIns="46073" numCol="1" anchor="t" anchorCtr="0" compatLnSpc="1">
            <a:prstTxWarp prst="textNoShape">
              <a:avLst/>
            </a:prstTxWarp>
          </a:bodyPr>
          <a:lstStyle>
            <a:lvl1pPr algn="l" defTabSz="920750" eaLnBrk="1" latinLnBrk="1" hangingPunct="1">
              <a:defRPr kumimoji="1" b="0">
                <a:solidFill>
                  <a:schemeClr val="tx1"/>
                </a:solidFill>
                <a:effectLst/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2" tIns="46073" rIns="92142" bIns="46073" numCol="1" anchor="t" anchorCtr="0" compatLnSpc="1">
            <a:prstTxWarp prst="textNoShape">
              <a:avLst/>
            </a:prstTxWarp>
          </a:bodyPr>
          <a:lstStyle>
            <a:lvl1pPr algn="r" defTabSz="920750" eaLnBrk="1" latinLnBrk="1" hangingPunct="1">
              <a:defRPr kumimoji="1" b="0">
                <a:solidFill>
                  <a:schemeClr val="tx1"/>
                </a:solidFill>
                <a:effectLst/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1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210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2" tIns="46073" rIns="92142" bIns="46073" numCol="1" anchor="b" anchorCtr="0" compatLnSpc="1">
            <a:prstTxWarp prst="textNoShape">
              <a:avLst/>
            </a:prstTxWarp>
          </a:bodyPr>
          <a:lstStyle>
            <a:lvl1pPr algn="l" defTabSz="920750" eaLnBrk="1" latinLnBrk="1" hangingPunct="1">
              <a:defRPr kumimoji="1" b="0">
                <a:solidFill>
                  <a:schemeClr val="tx1"/>
                </a:solidFill>
                <a:effectLst/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1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18210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2" tIns="46073" rIns="92142" bIns="46073" numCol="1" anchor="b" anchorCtr="0" compatLnSpc="1">
            <a:prstTxWarp prst="textNoShape">
              <a:avLst/>
            </a:prstTxWarp>
          </a:bodyPr>
          <a:lstStyle>
            <a:lvl1pPr algn="r" defTabSz="920750" eaLnBrk="1" latinLnBrk="1" hangingPunct="1">
              <a:defRPr kumimoji="1" b="0">
                <a:solidFill>
                  <a:schemeClr val="tx1"/>
                </a:solidFill>
                <a:effectLst/>
                <a:latin typeface="굴림" pitchFamily="50" charset="-127"/>
              </a:defRPr>
            </a:lvl1pPr>
          </a:lstStyle>
          <a:p>
            <a:fld id="{7C8F72D1-786B-4A3A-866C-BFCE676A41D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t" anchorCtr="0" compatLnSpc="1">
            <a:prstTxWarp prst="textNoShape">
              <a:avLst/>
            </a:prstTxWarp>
          </a:bodyPr>
          <a:lstStyle>
            <a:lvl1pPr algn="l" defTabSz="917575" eaLnBrk="1" latinLnBrk="1" hangingPunct="1">
              <a:defRPr kumimoji="1" b="0">
                <a:solidFill>
                  <a:schemeClr val="tx1"/>
                </a:solidFill>
                <a:effectLst/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t" anchorCtr="0" compatLnSpc="1">
            <a:prstTxWarp prst="textNoShape">
              <a:avLst/>
            </a:prstTxWarp>
          </a:bodyPr>
          <a:lstStyle>
            <a:lvl1pPr algn="r" defTabSz="917575" eaLnBrk="1" latinLnBrk="1" hangingPunct="1">
              <a:defRPr kumimoji="1" b="0">
                <a:solidFill>
                  <a:schemeClr val="tx1"/>
                </a:solidFill>
                <a:effectLst/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2800" y="725488"/>
            <a:ext cx="5235575" cy="362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2638"/>
            <a:ext cx="54848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210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b" anchorCtr="0" compatLnSpc="1">
            <a:prstTxWarp prst="textNoShape">
              <a:avLst/>
            </a:prstTxWarp>
          </a:bodyPr>
          <a:lstStyle>
            <a:lvl1pPr algn="l" defTabSz="917575" eaLnBrk="1" latinLnBrk="1" hangingPunct="1">
              <a:defRPr kumimoji="1" b="0">
                <a:solidFill>
                  <a:schemeClr val="tx1"/>
                </a:solidFill>
                <a:effectLst/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18210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b" anchorCtr="0" compatLnSpc="1">
            <a:prstTxWarp prst="textNoShape">
              <a:avLst/>
            </a:prstTxWarp>
          </a:bodyPr>
          <a:lstStyle>
            <a:lvl1pPr algn="r" defTabSz="917575" eaLnBrk="1" latinLnBrk="1" hangingPunct="1">
              <a:defRPr kumimoji="1" b="0">
                <a:solidFill>
                  <a:schemeClr val="tx1"/>
                </a:solidFill>
                <a:effectLst/>
                <a:latin typeface="굴림" pitchFamily="50" charset="-127"/>
              </a:defRPr>
            </a:lvl1pPr>
          </a:lstStyle>
          <a:p>
            <a:fld id="{F6A446A2-FABE-4484-A2B2-DDD67D76480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500" b="1">
          <a:solidFill>
            <a:schemeClr val="tx1"/>
          </a:solidFill>
          <a:latin typeface="Arial" charset="0"/>
          <a:ea typeface="돋움체" pitchFamily="49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500" b="1">
          <a:solidFill>
            <a:schemeClr val="tx1"/>
          </a:solidFill>
          <a:latin typeface="Arial" charset="0"/>
          <a:ea typeface="돋움체" pitchFamily="49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500" b="1">
          <a:solidFill>
            <a:schemeClr val="tx1"/>
          </a:solidFill>
          <a:latin typeface="Arial" charset="0"/>
          <a:ea typeface="돋움체" pitchFamily="49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500" b="1">
          <a:solidFill>
            <a:schemeClr val="tx1"/>
          </a:solidFill>
          <a:latin typeface="Arial" charset="0"/>
          <a:ea typeface="돋움체" pitchFamily="49" charset="-127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500" b="1">
          <a:solidFill>
            <a:schemeClr val="tx1"/>
          </a:solidFill>
          <a:latin typeface="Arial" charset="0"/>
          <a:ea typeface="돋움체" pitchFamily="49" charset="-127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500" b="1">
          <a:solidFill>
            <a:schemeClr val="tx1"/>
          </a:solidFill>
          <a:latin typeface="Arial" charset="0"/>
          <a:ea typeface="돋움체" pitchFamily="49" charset="-127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500" b="1">
          <a:solidFill>
            <a:schemeClr val="tx1"/>
          </a:solidFill>
          <a:latin typeface="Arial" charset="0"/>
          <a:ea typeface="돋움체" pitchFamily="49" charset="-127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500" b="1">
          <a:solidFill>
            <a:schemeClr val="tx1"/>
          </a:solidFill>
          <a:latin typeface="Arial" charset="0"/>
          <a:ea typeface="돋움체" pitchFamily="49" charset="-127"/>
        </a:defRPr>
      </a:lvl9pPr>
    </p:titleStyle>
    <p:bodyStyle>
      <a:lvl1pPr marL="98425" indent="-98425" algn="l" defTabSz="8256588" rtl="0" eaLnBrk="0" fontAlgn="base" hangingPunct="0">
        <a:spcBef>
          <a:spcPct val="5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1pPr>
      <a:lvl2pPr marL="280988" indent="-82550" algn="l" defTabSz="8256588" rtl="0" eaLnBrk="0" fontAlgn="base" hangingPunct="0">
        <a:spcBef>
          <a:spcPct val="5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2pPr>
      <a:lvl3pPr marL="463550" indent="-98425" algn="l" defTabSz="8256588" rtl="0" eaLnBrk="0" fontAlgn="base" hangingPunct="0">
        <a:spcBef>
          <a:spcPct val="50000"/>
        </a:spcBef>
        <a:spcAft>
          <a:spcPct val="0"/>
        </a:spcAft>
        <a:buFont typeface="돋움체" pitchFamily="49" charset="-127"/>
        <a:buChar char="∙"/>
        <a:defRPr kumimoji="1" sz="1200">
          <a:solidFill>
            <a:schemeClr val="tx1"/>
          </a:solidFill>
          <a:latin typeface="+mn-lt"/>
          <a:ea typeface="+mn-ea"/>
        </a:defRPr>
      </a:lvl3pPr>
      <a:lvl4pPr marL="660400" indent="-111125" algn="l" defTabSz="8256588" rtl="0" eaLnBrk="0" fontAlgn="base" hangingPunct="0">
        <a:spcBef>
          <a:spcPct val="50000"/>
        </a:spcBef>
        <a:spcAft>
          <a:spcPct val="0"/>
        </a:spcAft>
        <a:buFont typeface="Arial" charset="0"/>
        <a:buChar char="-"/>
        <a:defRPr kumimoji="1" sz="1200">
          <a:solidFill>
            <a:schemeClr val="tx1"/>
          </a:solidFill>
          <a:latin typeface="+mn-lt"/>
          <a:ea typeface="+mn-ea"/>
        </a:defRPr>
      </a:lvl4pPr>
      <a:lvl5pPr marL="900113" indent="-84138" algn="l" defTabSz="8256588" rtl="0" eaLnBrk="0" fontAlgn="base" hangingPunct="0">
        <a:spcBef>
          <a:spcPct val="50000"/>
        </a:spcBef>
        <a:spcAft>
          <a:spcPct val="0"/>
        </a:spcAft>
        <a:buFont typeface="Arial" charset="0"/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1357313" indent="-84138" algn="l" defTabSz="8256588" rtl="0" eaLnBrk="0" fontAlgn="base" hangingPunct="0">
        <a:spcBef>
          <a:spcPct val="50000"/>
        </a:spcBef>
        <a:spcAft>
          <a:spcPct val="0"/>
        </a:spcAft>
        <a:buFont typeface="Arial" charset="0"/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1814513" indent="-84138" algn="l" defTabSz="8256588" rtl="0" eaLnBrk="0" fontAlgn="base" hangingPunct="0">
        <a:spcBef>
          <a:spcPct val="50000"/>
        </a:spcBef>
        <a:spcAft>
          <a:spcPct val="0"/>
        </a:spcAft>
        <a:buFont typeface="Arial" charset="0"/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2271713" indent="-84138" algn="l" defTabSz="8256588" rtl="0" eaLnBrk="0" fontAlgn="base" hangingPunct="0">
        <a:spcBef>
          <a:spcPct val="50000"/>
        </a:spcBef>
        <a:spcAft>
          <a:spcPct val="0"/>
        </a:spcAft>
        <a:buFont typeface="Arial" charset="0"/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2728913" indent="-84138" algn="l" defTabSz="8256588" rtl="0" eaLnBrk="0" fontAlgn="base" hangingPunct="0">
        <a:spcBef>
          <a:spcPct val="50000"/>
        </a:spcBef>
        <a:spcAft>
          <a:spcPct val="0"/>
        </a:spcAft>
        <a:buFont typeface="Arial" charset="0"/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0450" name="Picture 2" descr="배경3-1"/>
          <p:cNvPicPr>
            <a:picLocks noChangeAspect="1" noChangeArrowheads="1"/>
          </p:cNvPicPr>
          <p:nvPr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2280451" name="Picture 3" descr="희망구름건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9963"/>
            <a:ext cx="9906000" cy="2079625"/>
          </a:xfrm>
          <a:prstGeom prst="rect">
            <a:avLst/>
          </a:prstGeom>
          <a:noFill/>
        </p:spPr>
      </p:pic>
      <p:pic>
        <p:nvPicPr>
          <p:cNvPr id="2280457" name="Picture 9" descr="CI슬로건조합(컬러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038" y="6021388"/>
            <a:ext cx="2346325" cy="595312"/>
          </a:xfrm>
          <a:prstGeom prst="rect">
            <a:avLst/>
          </a:prstGeom>
          <a:noFill/>
        </p:spPr>
      </p:pic>
      <p:pic>
        <p:nvPicPr>
          <p:cNvPr id="2280459" name="Picture 11" descr="슬로건(컬러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4525" y="260350"/>
            <a:ext cx="1368425" cy="447675"/>
          </a:xfrm>
          <a:prstGeom prst="rect">
            <a:avLst/>
          </a:prstGeom>
          <a:noFill/>
        </p:spPr>
      </p:pic>
      <p:sp>
        <p:nvSpPr>
          <p:cNvPr id="2280463" name="Text Box 2"/>
          <p:cNvSpPr txBox="1">
            <a:spLocks noChangeArrowheads="1"/>
          </p:cNvSpPr>
          <p:nvPr/>
        </p:nvSpPr>
        <p:spPr bwMode="auto">
          <a:xfrm>
            <a:off x="1064568" y="1841570"/>
            <a:ext cx="77110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1588" lvl="1" algn="r" eaLnBrk="1" latinLnBrk="1" hangingPunct="1">
              <a:buFont typeface="Arial" charset="0"/>
              <a:buNone/>
            </a:pPr>
            <a:r>
              <a:rPr kumimoji="1" lang="ko-KR" altLang="en-US" sz="4000" b="0" smtClean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런던올핌픽</a:t>
            </a:r>
            <a:r>
              <a:rPr kumimoji="1" lang="ko-KR" altLang="en-US" sz="4000" b="0" dirty="0" smtClean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 b="0" dirty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상금보상보험 제안서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504" y="260350"/>
            <a:ext cx="1512168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800" smtClean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사내한</a:t>
            </a:r>
            <a:endParaRPr lang="ko-KR" altLang="en-US" sz="1800" dirty="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9666" name="Picture 2" descr="배경3-1"/>
          <p:cNvPicPr>
            <a:picLocks noChangeAspect="1" noChangeArrowheads="1"/>
          </p:cNvPicPr>
          <p:nvPr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grpSp>
        <p:nvGrpSpPr>
          <p:cNvPr id="2289667" name="Group 3"/>
          <p:cNvGrpSpPr>
            <a:grpSpLocks/>
          </p:cNvGrpSpPr>
          <p:nvPr/>
        </p:nvGrpSpPr>
        <p:grpSpPr bwMode="auto">
          <a:xfrm>
            <a:off x="0" y="0"/>
            <a:ext cx="9906000" cy="701675"/>
            <a:chOff x="0" y="0"/>
            <a:chExt cx="6240" cy="442"/>
          </a:xfrm>
        </p:grpSpPr>
        <p:pic>
          <p:nvPicPr>
            <p:cNvPr id="2289668" name="Picture 4" descr="그래픽모티프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42"/>
            </a:xfrm>
            <a:prstGeom prst="rect">
              <a:avLst/>
            </a:prstGeom>
            <a:noFill/>
          </p:spPr>
        </p:pic>
        <p:pic>
          <p:nvPicPr>
            <p:cNvPr id="2289669" name="Picture 5" descr="슬로건(단색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4" y="83"/>
              <a:ext cx="776" cy="255"/>
            </a:xfrm>
            <a:prstGeom prst="rect">
              <a:avLst/>
            </a:prstGeom>
            <a:noFill/>
          </p:spPr>
        </p:pic>
      </p:grpSp>
      <p:sp>
        <p:nvSpPr>
          <p:cNvPr id="2289675" name="Line 11"/>
          <p:cNvSpPr>
            <a:spLocks noChangeShapeType="1"/>
          </p:cNvSpPr>
          <p:nvPr/>
        </p:nvSpPr>
        <p:spPr bwMode="gray">
          <a:xfrm>
            <a:off x="85725" y="898525"/>
            <a:ext cx="9667875" cy="0"/>
          </a:xfrm>
          <a:prstGeom prst="line">
            <a:avLst/>
          </a:prstGeom>
          <a:noFill/>
          <a:ln w="57150" cmpd="thickThin">
            <a:solidFill>
              <a:srgbClr val="C0C0C0"/>
            </a:solidFill>
            <a:round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endParaRPr lang="ko-KR" altLang="en-US"/>
          </a:p>
        </p:txBody>
      </p:sp>
      <p:sp>
        <p:nvSpPr>
          <p:cNvPr id="2289676" name="Text Box 2"/>
          <p:cNvSpPr txBox="1">
            <a:spLocks noChangeArrowheads="1"/>
          </p:cNvSpPr>
          <p:nvPr/>
        </p:nvSpPr>
        <p:spPr bwMode="auto">
          <a:xfrm>
            <a:off x="461963" y="352425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algn="l" eaLnBrk="1" latinLnBrk="1" hangingPunct="1">
              <a:buFont typeface="Arial" charset="0"/>
              <a:buNone/>
            </a:pPr>
            <a:r>
              <a:rPr kumimoji="1" lang="ko-KR" altLang="en-US" sz="2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보험가입금액 결정방식</a:t>
            </a:r>
          </a:p>
        </p:txBody>
      </p:sp>
      <p:grpSp>
        <p:nvGrpSpPr>
          <p:cNvPr id="2289701" name="Group 37"/>
          <p:cNvGrpSpPr>
            <a:grpSpLocks/>
          </p:cNvGrpSpPr>
          <p:nvPr/>
        </p:nvGrpSpPr>
        <p:grpSpPr bwMode="auto">
          <a:xfrm>
            <a:off x="854075" y="1739900"/>
            <a:ext cx="3744913" cy="706438"/>
            <a:chOff x="501" y="1970"/>
            <a:chExt cx="2359" cy="272"/>
          </a:xfrm>
        </p:grpSpPr>
        <p:sp>
          <p:nvSpPr>
            <p:cNvPr id="2289692" name="AutoShape 28"/>
            <p:cNvSpPr>
              <a:spLocks noChangeArrowheads="1"/>
            </p:cNvSpPr>
            <p:nvPr/>
          </p:nvSpPr>
          <p:spPr bwMode="auto">
            <a:xfrm>
              <a:off x="501" y="1970"/>
              <a:ext cx="2359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596FF"/>
                </a:gs>
                <a:gs pos="100000">
                  <a:srgbClr val="5CC6FF"/>
                </a:gs>
              </a:gsLst>
              <a:lin ang="5400000" scaled="1"/>
            </a:gradFill>
            <a:ln w="19050" algn="ctr">
              <a:solidFill>
                <a:srgbClr val="0060A8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289693" name="AutoShape 29"/>
            <p:cNvSpPr>
              <a:spLocks noChangeArrowheads="1"/>
            </p:cNvSpPr>
            <p:nvPr/>
          </p:nvSpPr>
          <p:spPr bwMode="auto">
            <a:xfrm>
              <a:off x="553" y="2054"/>
              <a:ext cx="2252" cy="1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88EE"/>
                </a:gs>
                <a:gs pos="100000">
                  <a:srgbClr val="5CC6FF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289694" name="AutoShape 30"/>
            <p:cNvSpPr>
              <a:spLocks noChangeArrowheads="1"/>
            </p:cNvSpPr>
            <p:nvPr/>
          </p:nvSpPr>
          <p:spPr bwMode="auto">
            <a:xfrm>
              <a:off x="557" y="1979"/>
              <a:ext cx="223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2289695" name="AutoShape 31"/>
          <p:cNvSpPr>
            <a:spLocks noChangeArrowheads="1"/>
          </p:cNvSpPr>
          <p:nvPr/>
        </p:nvSpPr>
        <p:spPr bwMode="auto">
          <a:xfrm>
            <a:off x="941388" y="2278063"/>
            <a:ext cx="3568700" cy="3168650"/>
          </a:xfrm>
          <a:prstGeom prst="roundRect">
            <a:avLst>
              <a:gd name="adj" fmla="val 0"/>
            </a:avLst>
          </a:prstGeom>
          <a:solidFill>
            <a:srgbClr val="2592FF">
              <a:alpha val="16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252000" tIns="0" rIns="36000" bIns="154800" anchor="ctr"/>
          <a:lstStyle/>
          <a:p>
            <a:pPr algn="l" eaLnBrk="1" latinLnBrk="1" hangingPunct="1">
              <a:lnSpc>
                <a:spcPct val="140000"/>
              </a:lnSpc>
              <a:buClr>
                <a:srgbClr val="0066CC"/>
              </a:buClr>
              <a:buFont typeface="Wingdings" pitchFamily="2" charset="2"/>
              <a:buChar char="§"/>
            </a:pPr>
            <a:endParaRPr kumimoji="1" lang="ko-KR" altLang="ko-KR" sz="1800">
              <a:solidFill>
                <a:srgbClr val="000000"/>
              </a:solidFill>
              <a:effectLst/>
            </a:endParaRPr>
          </a:p>
        </p:txBody>
      </p:sp>
      <p:grpSp>
        <p:nvGrpSpPr>
          <p:cNvPr id="2289696" name="Group 32"/>
          <p:cNvGrpSpPr>
            <a:grpSpLocks/>
          </p:cNvGrpSpPr>
          <p:nvPr/>
        </p:nvGrpSpPr>
        <p:grpSpPr bwMode="auto">
          <a:xfrm>
            <a:off x="904875" y="5446713"/>
            <a:ext cx="3641725" cy="71437"/>
            <a:chOff x="476" y="2795"/>
            <a:chExt cx="2294" cy="45"/>
          </a:xfrm>
        </p:grpSpPr>
        <p:sp>
          <p:nvSpPr>
            <p:cNvPr id="2289697" name="AutoShape 33"/>
            <p:cNvSpPr>
              <a:spLocks noChangeArrowheads="1"/>
            </p:cNvSpPr>
            <p:nvPr/>
          </p:nvSpPr>
          <p:spPr bwMode="auto">
            <a:xfrm rot="5400000">
              <a:off x="1600" y="1671"/>
              <a:ext cx="45" cy="2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6AC">
                    <a:gamma/>
                    <a:shade val="46275"/>
                    <a:invGamma/>
                  </a:srgbClr>
                </a:gs>
                <a:gs pos="100000">
                  <a:srgbClr val="0056A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89698" name="AutoShape 34"/>
            <p:cNvSpPr>
              <a:spLocks noChangeArrowheads="1"/>
            </p:cNvSpPr>
            <p:nvPr/>
          </p:nvSpPr>
          <p:spPr bwMode="auto">
            <a:xfrm rot="5400000">
              <a:off x="1618" y="1681"/>
              <a:ext cx="7" cy="226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2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2289688" name="Picture 24" descr="001"/>
          <p:cNvPicPr>
            <a:picLocks noChangeAspect="1" noChangeArrowheads="1"/>
          </p:cNvPicPr>
          <p:nvPr/>
        </p:nvPicPr>
        <p:blipFill>
          <a:blip r:embed="rId5" cstate="print">
            <a:lum bright="20000" contrast="60000"/>
            <a:grayscl/>
          </a:blip>
          <a:srcRect/>
          <a:stretch>
            <a:fillRect/>
          </a:stretch>
        </p:blipFill>
        <p:spPr bwMode="auto">
          <a:xfrm rot="-200341">
            <a:off x="774700" y="1341438"/>
            <a:ext cx="949325" cy="1257300"/>
          </a:xfrm>
          <a:prstGeom prst="rect">
            <a:avLst/>
          </a:prstGeom>
          <a:noFill/>
        </p:spPr>
      </p:pic>
      <p:sp>
        <p:nvSpPr>
          <p:cNvPr id="2289690" name="Text Box 26"/>
          <p:cNvSpPr txBox="1">
            <a:spLocks noChangeArrowheads="1"/>
          </p:cNvSpPr>
          <p:nvPr/>
        </p:nvSpPr>
        <p:spPr bwMode="auto">
          <a:xfrm>
            <a:off x="1614488" y="1847850"/>
            <a:ext cx="227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ko-KR" altLang="en-US" sz="2400" b="0">
                <a:effectLst/>
                <a:latin typeface="HY견고딕" pitchFamily="18" charset="-127"/>
                <a:ea typeface="HY견고딕" pitchFamily="18" charset="-127"/>
              </a:rPr>
              <a:t>확정형 방식</a:t>
            </a:r>
          </a:p>
        </p:txBody>
      </p:sp>
      <p:sp>
        <p:nvSpPr>
          <p:cNvPr id="2289702" name="Rectangle 38"/>
          <p:cNvSpPr>
            <a:spLocks noChangeArrowheads="1"/>
          </p:cNvSpPr>
          <p:nvPr/>
        </p:nvSpPr>
        <p:spPr bwMode="auto">
          <a:xfrm>
            <a:off x="1163638" y="2622550"/>
            <a:ext cx="3413125" cy="210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180975" indent="-180975" algn="l">
              <a:lnSpc>
                <a:spcPct val="130000"/>
              </a:lnSpc>
              <a:spcBef>
                <a:spcPct val="40000"/>
              </a:spcBef>
              <a:buClr>
                <a:srgbClr val="0066CC"/>
              </a:buClr>
              <a:buFont typeface="Wingdings" pitchFamily="2" charset="2"/>
              <a:buChar char="§"/>
            </a:pPr>
            <a: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보험계약 시 보험가입금액을 확정하고 사고가 발생한 경우  보험가입금액 전액 지급</a:t>
            </a:r>
          </a:p>
          <a:p>
            <a:pPr marL="180975" indent="-180975" algn="l">
              <a:lnSpc>
                <a:spcPct val="130000"/>
              </a:lnSpc>
              <a:spcBef>
                <a:spcPct val="40000"/>
              </a:spcBef>
              <a:buClr>
                <a:srgbClr val="0066CC"/>
              </a:buClr>
              <a:buFont typeface="Wingdings" pitchFamily="2" charset="2"/>
              <a:buChar char="§"/>
            </a:pPr>
            <a: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우승보너스</a:t>
            </a:r>
            <a:r>
              <a:rPr kumimoji="1" lang="en-US" altLang="ko-KR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상금 </a:t>
            </a:r>
            <a:r>
              <a:rPr kumimoji="1" lang="en-US" altLang="ko-KR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또는 추첨을 </a:t>
            </a:r>
            <a:b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</a:br>
            <a: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통한 경품 등 </a:t>
            </a:r>
          </a:p>
          <a:p>
            <a:pPr marL="180975" indent="-180975" algn="l">
              <a:lnSpc>
                <a:spcPct val="130000"/>
              </a:lnSpc>
              <a:spcBef>
                <a:spcPct val="40000"/>
              </a:spcBef>
              <a:buClr>
                <a:srgbClr val="0066CC"/>
              </a:buClr>
              <a:buFont typeface="Wingdings" pitchFamily="2" charset="2"/>
              <a:buChar char="§"/>
            </a:pPr>
            <a: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주로 스폰서쉽 계약에서 사용</a:t>
            </a:r>
          </a:p>
        </p:txBody>
      </p:sp>
      <p:grpSp>
        <p:nvGrpSpPr>
          <p:cNvPr id="2289703" name="Group 39"/>
          <p:cNvGrpSpPr>
            <a:grpSpLocks/>
          </p:cNvGrpSpPr>
          <p:nvPr/>
        </p:nvGrpSpPr>
        <p:grpSpPr bwMode="auto">
          <a:xfrm>
            <a:off x="5311775" y="1739900"/>
            <a:ext cx="3744913" cy="706438"/>
            <a:chOff x="501" y="1970"/>
            <a:chExt cx="2359" cy="272"/>
          </a:xfrm>
        </p:grpSpPr>
        <p:sp>
          <p:nvSpPr>
            <p:cNvPr id="2289704" name="AutoShape 40"/>
            <p:cNvSpPr>
              <a:spLocks noChangeArrowheads="1"/>
            </p:cNvSpPr>
            <p:nvPr/>
          </p:nvSpPr>
          <p:spPr bwMode="auto">
            <a:xfrm>
              <a:off x="501" y="1970"/>
              <a:ext cx="2359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596FF"/>
                </a:gs>
                <a:gs pos="100000">
                  <a:srgbClr val="5CC6FF"/>
                </a:gs>
              </a:gsLst>
              <a:lin ang="5400000" scaled="1"/>
            </a:gradFill>
            <a:ln w="19050" algn="ctr">
              <a:solidFill>
                <a:srgbClr val="0060A8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289705" name="AutoShape 41"/>
            <p:cNvSpPr>
              <a:spLocks noChangeArrowheads="1"/>
            </p:cNvSpPr>
            <p:nvPr/>
          </p:nvSpPr>
          <p:spPr bwMode="auto">
            <a:xfrm>
              <a:off x="553" y="2054"/>
              <a:ext cx="2252" cy="1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88EE"/>
                </a:gs>
                <a:gs pos="100000">
                  <a:srgbClr val="5CC6FF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289706" name="AutoShape 42"/>
            <p:cNvSpPr>
              <a:spLocks noChangeArrowheads="1"/>
            </p:cNvSpPr>
            <p:nvPr/>
          </p:nvSpPr>
          <p:spPr bwMode="auto">
            <a:xfrm>
              <a:off x="557" y="1979"/>
              <a:ext cx="223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2289707" name="AutoShape 43"/>
          <p:cNvSpPr>
            <a:spLocks noChangeArrowheads="1"/>
          </p:cNvSpPr>
          <p:nvPr/>
        </p:nvSpPr>
        <p:spPr bwMode="auto">
          <a:xfrm>
            <a:off x="5399088" y="2278063"/>
            <a:ext cx="3568700" cy="3168650"/>
          </a:xfrm>
          <a:prstGeom prst="roundRect">
            <a:avLst>
              <a:gd name="adj" fmla="val 0"/>
            </a:avLst>
          </a:prstGeom>
          <a:solidFill>
            <a:srgbClr val="2592FF">
              <a:alpha val="16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252000" tIns="0" rIns="36000" bIns="154800" anchor="ctr"/>
          <a:lstStyle/>
          <a:p>
            <a:pPr algn="l" eaLnBrk="1" latinLnBrk="1" hangingPunct="1">
              <a:lnSpc>
                <a:spcPct val="140000"/>
              </a:lnSpc>
              <a:buClr>
                <a:srgbClr val="0066CC"/>
              </a:buClr>
              <a:buFont typeface="Wingdings" pitchFamily="2" charset="2"/>
              <a:buChar char="§"/>
            </a:pPr>
            <a:endParaRPr kumimoji="1" lang="ko-KR" altLang="ko-KR" sz="1800">
              <a:solidFill>
                <a:srgbClr val="000000"/>
              </a:solidFill>
              <a:effectLst/>
            </a:endParaRPr>
          </a:p>
        </p:txBody>
      </p:sp>
      <p:grpSp>
        <p:nvGrpSpPr>
          <p:cNvPr id="2289708" name="Group 44"/>
          <p:cNvGrpSpPr>
            <a:grpSpLocks/>
          </p:cNvGrpSpPr>
          <p:nvPr/>
        </p:nvGrpSpPr>
        <p:grpSpPr bwMode="auto">
          <a:xfrm>
            <a:off x="5362575" y="5446713"/>
            <a:ext cx="3641725" cy="71437"/>
            <a:chOff x="476" y="2795"/>
            <a:chExt cx="2294" cy="45"/>
          </a:xfrm>
        </p:grpSpPr>
        <p:sp>
          <p:nvSpPr>
            <p:cNvPr id="2289709" name="AutoShape 45"/>
            <p:cNvSpPr>
              <a:spLocks noChangeArrowheads="1"/>
            </p:cNvSpPr>
            <p:nvPr/>
          </p:nvSpPr>
          <p:spPr bwMode="auto">
            <a:xfrm rot="5400000">
              <a:off x="1600" y="1671"/>
              <a:ext cx="45" cy="2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6AC">
                    <a:gamma/>
                    <a:shade val="46275"/>
                    <a:invGamma/>
                  </a:srgbClr>
                </a:gs>
                <a:gs pos="100000">
                  <a:srgbClr val="0056A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89710" name="AutoShape 46"/>
            <p:cNvSpPr>
              <a:spLocks noChangeArrowheads="1"/>
            </p:cNvSpPr>
            <p:nvPr/>
          </p:nvSpPr>
          <p:spPr bwMode="auto">
            <a:xfrm rot="5400000">
              <a:off x="1618" y="1681"/>
              <a:ext cx="7" cy="226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2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289711" name="Text Box 47"/>
          <p:cNvSpPr txBox="1">
            <a:spLocks noChangeArrowheads="1"/>
          </p:cNvSpPr>
          <p:nvPr/>
        </p:nvSpPr>
        <p:spPr bwMode="auto">
          <a:xfrm>
            <a:off x="6072188" y="1847850"/>
            <a:ext cx="227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ko-KR" altLang="en-US" sz="2400" b="0">
                <a:effectLst/>
                <a:latin typeface="HY견고딕" pitchFamily="18" charset="-127"/>
                <a:ea typeface="HY견고딕" pitchFamily="18" charset="-127"/>
              </a:rPr>
              <a:t>정산형 방식</a:t>
            </a:r>
          </a:p>
        </p:txBody>
      </p:sp>
      <p:sp>
        <p:nvSpPr>
          <p:cNvPr id="2289712" name="Rectangle 48"/>
          <p:cNvSpPr>
            <a:spLocks noChangeArrowheads="1"/>
          </p:cNvSpPr>
          <p:nvPr/>
        </p:nvSpPr>
        <p:spPr bwMode="auto">
          <a:xfrm>
            <a:off x="5527675" y="2636838"/>
            <a:ext cx="3298825" cy="2343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180975" indent="-180975" algn="l">
              <a:lnSpc>
                <a:spcPct val="110000"/>
              </a:lnSpc>
              <a:spcBef>
                <a:spcPct val="40000"/>
              </a:spcBef>
              <a:buClr>
                <a:srgbClr val="0066CC"/>
              </a:buClr>
              <a:buFont typeface="Wingdings" pitchFamily="2" charset="2"/>
              <a:buChar char="§"/>
            </a:pPr>
            <a: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보험계약자의 제품이나 서비스의 판매량에 따라 보험가입금액이 변동하는 경우</a:t>
            </a:r>
          </a:p>
          <a:p>
            <a:pPr marL="180975" indent="-180975" algn="l">
              <a:lnSpc>
                <a:spcPct val="110000"/>
              </a:lnSpc>
              <a:spcBef>
                <a:spcPct val="40000"/>
              </a:spcBef>
              <a:buClr>
                <a:srgbClr val="0066CC"/>
              </a:buClr>
              <a:buFont typeface="Wingdings" pitchFamily="2" charset="2"/>
              <a:buChar char="§"/>
            </a:pPr>
            <a: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보험계약 시 예상판매량 기준으로 보험가입금액 설정 후 행사 종료 시 실제 판매금액 또는 고객수에 따라 보험가입금액 확정하는 방식</a:t>
            </a:r>
          </a:p>
          <a:p>
            <a:pPr marL="180975" indent="-180975" algn="l">
              <a:lnSpc>
                <a:spcPct val="110000"/>
              </a:lnSpc>
              <a:spcBef>
                <a:spcPct val="40000"/>
              </a:spcBef>
              <a:buClr>
                <a:srgbClr val="0066CC"/>
              </a:buClr>
              <a:buFont typeface="Wingdings" pitchFamily="2" charset="2"/>
              <a:buChar char="§"/>
            </a:pPr>
            <a:r>
              <a:rPr kumimoji="1" lang="ko-KR" altLang="en-US" sz="16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주로 프로모션형에서 사용</a:t>
            </a:r>
          </a:p>
        </p:txBody>
      </p:sp>
      <p:pic>
        <p:nvPicPr>
          <p:cNvPr id="2289689" name="Picture 25" descr="002"/>
          <p:cNvPicPr>
            <a:picLocks noChangeAspect="1" noChangeArrowheads="1"/>
          </p:cNvPicPr>
          <p:nvPr/>
        </p:nvPicPr>
        <p:blipFill>
          <a:blip r:embed="rId6" cstate="print">
            <a:lum bright="20000" contrast="60000"/>
            <a:grayscl/>
          </a:blip>
          <a:srcRect/>
          <a:stretch>
            <a:fillRect/>
          </a:stretch>
        </p:blipFill>
        <p:spPr bwMode="auto">
          <a:xfrm rot="-206312">
            <a:off x="5238750" y="1343025"/>
            <a:ext cx="1014413" cy="1258888"/>
          </a:xfrm>
          <a:prstGeom prst="rect">
            <a:avLst/>
          </a:prstGeom>
          <a:noFill/>
        </p:spPr>
      </p:pic>
      <p:grpSp>
        <p:nvGrpSpPr>
          <p:cNvPr id="2289714" name="Group 50"/>
          <p:cNvGrpSpPr>
            <a:grpSpLocks/>
          </p:cNvGrpSpPr>
          <p:nvPr/>
        </p:nvGrpSpPr>
        <p:grpSpPr bwMode="auto">
          <a:xfrm>
            <a:off x="92075" y="6240463"/>
            <a:ext cx="9720263" cy="576262"/>
            <a:chOff x="36" y="3929"/>
            <a:chExt cx="6123" cy="363"/>
          </a:xfrm>
        </p:grpSpPr>
        <p:pic>
          <p:nvPicPr>
            <p:cNvPr id="2289715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89716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 flipV="1">
              <a:off x="3120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2289718" name="Picture 54" descr="CI(컬러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3788" y="6340475"/>
            <a:ext cx="871537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4306" name="Picture 2" descr="간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9588"/>
          </a:xfrm>
          <a:prstGeom prst="rect">
            <a:avLst/>
          </a:prstGeom>
          <a:noFill/>
        </p:spPr>
      </p:pic>
      <p:sp>
        <p:nvSpPr>
          <p:cNvPr id="2274308" name="Text Box 2"/>
          <p:cNvSpPr txBox="1">
            <a:spLocks noChangeArrowheads="1"/>
          </p:cNvSpPr>
          <p:nvPr/>
        </p:nvSpPr>
        <p:spPr bwMode="auto">
          <a:xfrm>
            <a:off x="4832350" y="388938"/>
            <a:ext cx="4778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40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보험을 이용한</a:t>
            </a:r>
          </a:p>
          <a:p>
            <a:pPr marL="1588" lvl="1" eaLnBrk="1" latinLnBrk="1" hangingPunct="1">
              <a:buFont typeface="Arial" charset="0"/>
              <a:buNone/>
            </a:pPr>
            <a:r>
              <a:rPr kumimoji="1" lang="en-US" altLang="ko-KR" sz="40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EVENT </a:t>
            </a:r>
            <a:r>
              <a:rPr kumimoji="1" lang="ko-KR" altLang="en-US" sz="40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사례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4786" name="Picture 2" descr="배경3-1"/>
          <p:cNvPicPr>
            <a:picLocks noChangeAspect="1" noChangeArrowheads="1"/>
          </p:cNvPicPr>
          <p:nvPr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0" y="-3175"/>
            <a:ext cx="9906000" cy="6858000"/>
          </a:xfrm>
          <a:prstGeom prst="rect">
            <a:avLst/>
          </a:prstGeom>
          <a:noFill/>
        </p:spPr>
      </p:pic>
      <p:grpSp>
        <p:nvGrpSpPr>
          <p:cNvPr id="2294787" name="Group 3"/>
          <p:cNvGrpSpPr>
            <a:grpSpLocks/>
          </p:cNvGrpSpPr>
          <p:nvPr/>
        </p:nvGrpSpPr>
        <p:grpSpPr bwMode="auto">
          <a:xfrm>
            <a:off x="0" y="-3175"/>
            <a:ext cx="9906000" cy="701675"/>
            <a:chOff x="0" y="0"/>
            <a:chExt cx="6240" cy="442"/>
          </a:xfrm>
        </p:grpSpPr>
        <p:pic>
          <p:nvPicPr>
            <p:cNvPr id="2294788" name="Picture 4" descr="그래픽모티프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42"/>
            </a:xfrm>
            <a:prstGeom prst="rect">
              <a:avLst/>
            </a:prstGeom>
            <a:noFill/>
          </p:spPr>
        </p:pic>
        <p:pic>
          <p:nvPicPr>
            <p:cNvPr id="2294789" name="Picture 5" descr="슬로건(단색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4" y="83"/>
              <a:ext cx="776" cy="255"/>
            </a:xfrm>
            <a:prstGeom prst="rect">
              <a:avLst/>
            </a:prstGeom>
            <a:noFill/>
          </p:spPr>
        </p:pic>
      </p:grpSp>
      <p:sp>
        <p:nvSpPr>
          <p:cNvPr id="2294795" name="Line 11"/>
          <p:cNvSpPr>
            <a:spLocks noChangeShapeType="1"/>
          </p:cNvSpPr>
          <p:nvPr/>
        </p:nvSpPr>
        <p:spPr bwMode="gray">
          <a:xfrm>
            <a:off x="85725" y="895350"/>
            <a:ext cx="9667875" cy="0"/>
          </a:xfrm>
          <a:prstGeom prst="line">
            <a:avLst/>
          </a:prstGeom>
          <a:noFill/>
          <a:ln w="57150" cmpd="thickThin">
            <a:solidFill>
              <a:srgbClr val="C0C0C0"/>
            </a:solidFill>
            <a:round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endParaRPr lang="ko-KR" altLang="en-US"/>
          </a:p>
        </p:txBody>
      </p:sp>
      <p:sp>
        <p:nvSpPr>
          <p:cNvPr id="2294796" name="Text Box 2"/>
          <p:cNvSpPr txBox="1">
            <a:spLocks noChangeArrowheads="1"/>
          </p:cNvSpPr>
          <p:nvPr/>
        </p:nvSpPr>
        <p:spPr bwMode="auto">
          <a:xfrm>
            <a:off x="461963" y="349250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algn="l" eaLnBrk="1" latinLnBrk="1" hangingPunct="1">
              <a:buFont typeface="Arial" charset="0"/>
              <a:buNone/>
            </a:pPr>
            <a:r>
              <a:rPr kumimoji="1" lang="ko-KR" altLang="en-US" sz="2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과거 </a:t>
            </a:r>
            <a:r>
              <a:rPr kumimoji="1" lang="ko-KR" altLang="en-US" sz="2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하계올핌픽</a:t>
            </a:r>
            <a:r>
              <a:rPr kumimoji="1" lang="ko-KR" altLang="en-US" sz="2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업계 사례 </a:t>
            </a:r>
            <a:endParaRPr kumimoji="1" lang="ko-KR" altLang="en-US" sz="24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94819" name="그룹 29"/>
          <p:cNvGrpSpPr>
            <a:grpSpLocks/>
          </p:cNvGrpSpPr>
          <p:nvPr/>
        </p:nvGrpSpPr>
        <p:grpSpPr bwMode="auto">
          <a:xfrm>
            <a:off x="3689350" y="1300163"/>
            <a:ext cx="5776913" cy="679450"/>
            <a:chOff x="2227302" y="2009776"/>
            <a:chExt cx="4173498" cy="999472"/>
          </a:xfrm>
        </p:grpSpPr>
        <p:pic>
          <p:nvPicPr>
            <p:cNvPr id="2294820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1811" y="2009776"/>
              <a:ext cx="4168989" cy="99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4821" name="Text Box 10"/>
            <p:cNvSpPr txBox="1">
              <a:spLocks noChangeArrowheads="1"/>
            </p:cNvSpPr>
            <p:nvPr/>
          </p:nvSpPr>
          <p:spPr bwMode="gray">
            <a:xfrm>
              <a:off x="2227302" y="2013017"/>
              <a:ext cx="4141788" cy="9790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46800" rIns="46800" anchor="ctr" anchorCtr="1"/>
            <a:lstStyle/>
            <a:p>
              <a:pPr algn="l" eaLnBrk="1" hangingPunct="1"/>
              <a:endParaRPr lang="ko-KR" altLang="ko-KR" b="0">
                <a:solidFill>
                  <a:schemeClr val="tx1"/>
                </a:solidFill>
                <a:effectLst/>
                <a:ea typeface="돋움체" pitchFamily="49" charset="-127"/>
              </a:endParaRPr>
            </a:p>
          </p:txBody>
        </p:sp>
      </p:grpSp>
      <p:pic>
        <p:nvPicPr>
          <p:cNvPr id="2294822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1250950"/>
            <a:ext cx="190976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94824" name="그룹 29"/>
          <p:cNvGrpSpPr>
            <a:grpSpLocks/>
          </p:cNvGrpSpPr>
          <p:nvPr/>
        </p:nvGrpSpPr>
        <p:grpSpPr bwMode="auto">
          <a:xfrm>
            <a:off x="3697288" y="2084388"/>
            <a:ext cx="5776912" cy="679450"/>
            <a:chOff x="2227302" y="2009776"/>
            <a:chExt cx="4173498" cy="999472"/>
          </a:xfrm>
        </p:grpSpPr>
        <p:pic>
          <p:nvPicPr>
            <p:cNvPr id="2294825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1811" y="2009776"/>
              <a:ext cx="4168989" cy="99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4826" name="Text Box 10"/>
            <p:cNvSpPr txBox="1">
              <a:spLocks noChangeArrowheads="1"/>
            </p:cNvSpPr>
            <p:nvPr/>
          </p:nvSpPr>
          <p:spPr bwMode="gray">
            <a:xfrm>
              <a:off x="2227302" y="2013017"/>
              <a:ext cx="4141788" cy="9790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46800" rIns="46800" anchor="ctr" anchorCtr="1"/>
            <a:lstStyle/>
            <a:p>
              <a:pPr algn="l" eaLnBrk="1" hangingPunct="1"/>
              <a:endParaRPr lang="ko-KR" altLang="ko-KR" b="0">
                <a:solidFill>
                  <a:schemeClr val="tx1"/>
                </a:solidFill>
                <a:effectLst/>
                <a:ea typeface="돋움체" pitchFamily="49" charset="-127"/>
              </a:endParaRPr>
            </a:p>
          </p:txBody>
        </p:sp>
      </p:grpSp>
      <p:grpSp>
        <p:nvGrpSpPr>
          <p:cNvPr id="2294830" name="그룹 29"/>
          <p:cNvGrpSpPr>
            <a:grpSpLocks/>
          </p:cNvGrpSpPr>
          <p:nvPr/>
        </p:nvGrpSpPr>
        <p:grpSpPr bwMode="auto">
          <a:xfrm>
            <a:off x="3706813" y="2851150"/>
            <a:ext cx="5776912" cy="679450"/>
            <a:chOff x="2227302" y="2009776"/>
            <a:chExt cx="4173498" cy="999472"/>
          </a:xfrm>
        </p:grpSpPr>
        <p:pic>
          <p:nvPicPr>
            <p:cNvPr id="2294831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1811" y="2009776"/>
              <a:ext cx="4168989" cy="99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4832" name="Text Box 10"/>
            <p:cNvSpPr txBox="1">
              <a:spLocks noChangeArrowheads="1"/>
            </p:cNvSpPr>
            <p:nvPr/>
          </p:nvSpPr>
          <p:spPr bwMode="gray">
            <a:xfrm>
              <a:off x="2227302" y="2013017"/>
              <a:ext cx="4141788" cy="9790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46800" rIns="46800" anchor="ctr" anchorCtr="1"/>
            <a:lstStyle/>
            <a:p>
              <a:pPr algn="l" eaLnBrk="1" hangingPunct="1"/>
              <a:endParaRPr lang="ko-KR" altLang="ko-KR" b="0">
                <a:solidFill>
                  <a:schemeClr val="tx1"/>
                </a:solidFill>
                <a:effectLst/>
                <a:ea typeface="돋움체" pitchFamily="49" charset="-127"/>
              </a:endParaRPr>
            </a:p>
          </p:txBody>
        </p:sp>
      </p:grpSp>
      <p:sp>
        <p:nvSpPr>
          <p:cNvPr id="2294843" name="Rectangle 59"/>
          <p:cNvSpPr>
            <a:spLocks noChangeArrowheads="1"/>
          </p:cNvSpPr>
          <p:nvPr/>
        </p:nvSpPr>
        <p:spPr bwMode="auto">
          <a:xfrm>
            <a:off x="5083892" y="1422400"/>
            <a:ext cx="27735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buFont typeface="Arial" charset="0"/>
              <a:buNone/>
            </a:pP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한구 야구팀 우승</a:t>
            </a:r>
            <a:endParaRPr kumimoji="1" lang="ko-KR" altLang="en-US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buFont typeface="Arial" charset="0"/>
              <a:buNone/>
            </a:pP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–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보험료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9</a:t>
            </a:r>
            <a:r>
              <a:rPr kumimoji="1" lang="ko-KR" altLang="en-US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천만원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보험금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 지급 </a:t>
            </a:r>
            <a:endParaRPr kumimoji="1" lang="ko-KR" altLang="en-US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4844" name="Rectangle 60"/>
          <p:cNvSpPr>
            <a:spLocks noChangeArrowheads="1"/>
          </p:cNvSpPr>
          <p:nvPr/>
        </p:nvSpPr>
        <p:spPr bwMode="auto">
          <a:xfrm>
            <a:off x="5107925" y="2174875"/>
            <a:ext cx="27286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buFont typeface="Arial" charset="0"/>
              <a:buNone/>
            </a:pP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한국팀 금메달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11~13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 이상</a:t>
            </a:r>
            <a:endParaRPr kumimoji="1" lang="en-US" altLang="ko-KR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buFont typeface="Arial" charset="0"/>
              <a:buNone/>
            </a:pP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보험료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약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 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보상한도 약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16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</a:t>
            </a:r>
            <a:endParaRPr kumimoji="1" lang="ko-KR" altLang="en-US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4845" name="Rectangle 61"/>
          <p:cNvSpPr>
            <a:spLocks noChangeArrowheads="1"/>
          </p:cNvSpPr>
          <p:nvPr/>
        </p:nvSpPr>
        <p:spPr bwMode="auto">
          <a:xfrm>
            <a:off x="4074787" y="2936875"/>
            <a:ext cx="47949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buFont typeface="Arial" charset="0"/>
              <a:buNone/>
            </a:pPr>
            <a:r>
              <a:rPr kumimoji="1" lang="ko-KR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중국금메달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60</a:t>
            </a:r>
            <a:r>
              <a:rPr kumimoji="1" lang="ko-KR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 이상 획득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or </a:t>
            </a:r>
            <a:r>
              <a:rPr kumimoji="1" lang="ko-KR" altLang="ko-KR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중국팀</a:t>
            </a:r>
            <a:r>
              <a:rPr kumimoji="1" lang="ko-KR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남자허들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110m </a:t>
            </a:r>
            <a:r>
              <a:rPr kumimoji="1" lang="ko-KR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금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&amp;</a:t>
            </a:r>
            <a:r>
              <a:rPr kumimoji="1" lang="ko-KR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신기록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buFont typeface="Arial" charset="0"/>
              <a:buNone/>
            </a:pP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보험료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약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 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보상한도 약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</a:t>
            </a:r>
          </a:p>
        </p:txBody>
      </p:sp>
      <p:pic>
        <p:nvPicPr>
          <p:cNvPr id="229484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628775"/>
            <a:ext cx="16065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4847" name="Text Box 2"/>
          <p:cNvSpPr txBox="1">
            <a:spLocks noChangeArrowheads="1"/>
          </p:cNvSpPr>
          <p:nvPr/>
        </p:nvSpPr>
        <p:spPr bwMode="auto">
          <a:xfrm>
            <a:off x="349593" y="1900238"/>
            <a:ext cx="13407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en-US" altLang="ko-KR" sz="18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2008</a:t>
            </a:r>
          </a:p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18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북경올림픽</a:t>
            </a:r>
            <a:endParaRPr kumimoji="1" lang="ko-KR" altLang="en-US" sz="1800" b="0" dirty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294848" name="그룹 29"/>
          <p:cNvGrpSpPr>
            <a:grpSpLocks/>
          </p:cNvGrpSpPr>
          <p:nvPr/>
        </p:nvGrpSpPr>
        <p:grpSpPr bwMode="auto">
          <a:xfrm>
            <a:off x="3692525" y="3910013"/>
            <a:ext cx="5776913" cy="679450"/>
            <a:chOff x="2227302" y="2009776"/>
            <a:chExt cx="4173498" cy="999472"/>
          </a:xfrm>
        </p:grpSpPr>
        <p:pic>
          <p:nvPicPr>
            <p:cNvPr id="2294849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1811" y="2009776"/>
              <a:ext cx="4168989" cy="99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4850" name="Text Box 10"/>
            <p:cNvSpPr txBox="1">
              <a:spLocks noChangeArrowheads="1"/>
            </p:cNvSpPr>
            <p:nvPr/>
          </p:nvSpPr>
          <p:spPr bwMode="gray">
            <a:xfrm>
              <a:off x="2227302" y="2013017"/>
              <a:ext cx="4141788" cy="9790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46800" rIns="46800" anchor="ctr" anchorCtr="1"/>
            <a:lstStyle/>
            <a:p>
              <a:pPr algn="l" eaLnBrk="1" hangingPunct="1"/>
              <a:endParaRPr lang="ko-KR" altLang="ko-KR" b="0">
                <a:solidFill>
                  <a:schemeClr val="tx1"/>
                </a:solidFill>
                <a:effectLst/>
                <a:ea typeface="돋움체" pitchFamily="49" charset="-127"/>
              </a:endParaRPr>
            </a:p>
          </p:txBody>
        </p:sp>
      </p:grpSp>
      <p:grpSp>
        <p:nvGrpSpPr>
          <p:cNvPr id="2294852" name="그룹 29"/>
          <p:cNvGrpSpPr>
            <a:grpSpLocks/>
          </p:cNvGrpSpPr>
          <p:nvPr/>
        </p:nvGrpSpPr>
        <p:grpSpPr bwMode="auto">
          <a:xfrm>
            <a:off x="3700463" y="4694238"/>
            <a:ext cx="5776912" cy="679450"/>
            <a:chOff x="2227302" y="2009776"/>
            <a:chExt cx="4173498" cy="999472"/>
          </a:xfrm>
        </p:grpSpPr>
        <p:pic>
          <p:nvPicPr>
            <p:cNvPr id="2294853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1811" y="2009776"/>
              <a:ext cx="4168989" cy="99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4854" name="Text Box 10"/>
            <p:cNvSpPr txBox="1">
              <a:spLocks noChangeArrowheads="1"/>
            </p:cNvSpPr>
            <p:nvPr/>
          </p:nvSpPr>
          <p:spPr bwMode="gray">
            <a:xfrm>
              <a:off x="2227302" y="2013017"/>
              <a:ext cx="4141788" cy="9790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46800" rIns="46800" anchor="ctr" anchorCtr="1"/>
            <a:lstStyle/>
            <a:p>
              <a:pPr algn="l" eaLnBrk="1" hangingPunct="1"/>
              <a:endParaRPr lang="ko-KR" altLang="ko-KR" b="0">
                <a:solidFill>
                  <a:schemeClr val="tx1"/>
                </a:solidFill>
                <a:effectLst/>
                <a:ea typeface="돋움체" pitchFamily="49" charset="-127"/>
              </a:endParaRPr>
            </a:p>
          </p:txBody>
        </p:sp>
      </p:grp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4225" y="4695825"/>
            <a:ext cx="18018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94856" name="그룹 29"/>
          <p:cNvGrpSpPr>
            <a:grpSpLocks/>
          </p:cNvGrpSpPr>
          <p:nvPr/>
        </p:nvGrpSpPr>
        <p:grpSpPr bwMode="auto">
          <a:xfrm>
            <a:off x="3709988" y="5461000"/>
            <a:ext cx="5776912" cy="679450"/>
            <a:chOff x="2227302" y="2009776"/>
            <a:chExt cx="4173498" cy="999472"/>
          </a:xfrm>
        </p:grpSpPr>
        <p:pic>
          <p:nvPicPr>
            <p:cNvPr id="2294857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1811" y="2009776"/>
              <a:ext cx="4168989" cy="99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4858" name="Text Box 10"/>
            <p:cNvSpPr txBox="1">
              <a:spLocks noChangeArrowheads="1"/>
            </p:cNvSpPr>
            <p:nvPr/>
          </p:nvSpPr>
          <p:spPr bwMode="gray">
            <a:xfrm>
              <a:off x="2227302" y="2013017"/>
              <a:ext cx="4141788" cy="9790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46800" rIns="46800" anchor="ctr" anchorCtr="1"/>
            <a:lstStyle/>
            <a:p>
              <a:pPr algn="l" eaLnBrk="1" hangingPunct="1"/>
              <a:endParaRPr lang="ko-KR" altLang="ko-KR" b="0">
                <a:solidFill>
                  <a:schemeClr val="tx1"/>
                </a:solidFill>
                <a:effectLst/>
                <a:ea typeface="돋움체" pitchFamily="49" charset="-127"/>
              </a:endParaRPr>
            </a:p>
          </p:txBody>
        </p:sp>
      </p:grpSp>
      <p:sp>
        <p:nvSpPr>
          <p:cNvPr id="2294863" name="Rectangle 79"/>
          <p:cNvSpPr>
            <a:spLocks noChangeArrowheads="1"/>
          </p:cNvSpPr>
          <p:nvPr/>
        </p:nvSpPr>
        <p:spPr bwMode="auto">
          <a:xfrm>
            <a:off x="5126342" y="4032250"/>
            <a:ext cx="26949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buFont typeface="Arial" charset="0"/>
              <a:buNone/>
            </a:pP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이봉주 마라톤 우승 </a:t>
            </a:r>
            <a:endParaRPr kumimoji="1" lang="en-US" altLang="ko-KR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buFont typeface="Arial" charset="0"/>
              <a:buNone/>
            </a:pP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보험료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24</a:t>
            </a:r>
            <a:r>
              <a:rPr kumimoji="1" lang="ko-KR" altLang="en-US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백만원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보상한도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3.2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</a:t>
            </a:r>
            <a:endParaRPr kumimoji="1" lang="ko-KR" altLang="en-US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4864" name="Rectangle 80"/>
          <p:cNvSpPr>
            <a:spLocks noChangeArrowheads="1"/>
          </p:cNvSpPr>
          <p:nvPr/>
        </p:nvSpPr>
        <p:spPr bwMode="auto">
          <a:xfrm>
            <a:off x="5127931" y="4784725"/>
            <a:ext cx="26949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buFont typeface="Arial" charset="0"/>
              <a:buNone/>
            </a:pPr>
            <a:r>
              <a:rPr kumimoji="1" lang="ko-KR" altLang="en-US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금메달수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15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 이상</a:t>
            </a:r>
            <a:endParaRPr kumimoji="1" lang="en-US" altLang="ko-KR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buFont typeface="Arial" charset="0"/>
              <a:buNone/>
            </a:pPr>
            <a:r>
              <a:rPr kumimoji="1" lang="ko-KR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보험료 </a:t>
            </a:r>
            <a:r>
              <a:rPr kumimoji="1" lang="ko-KR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1" lang="ko-KR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</a:t>
            </a:r>
            <a:r>
              <a:rPr kumimoji="1" lang="ko-KR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원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/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보상한도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억원</a:t>
            </a:r>
            <a:endParaRPr kumimoji="1" lang="ko-KR" altLang="ko-KR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4865" name="Rectangle 81"/>
          <p:cNvSpPr>
            <a:spLocks noChangeArrowheads="1"/>
          </p:cNvSpPr>
          <p:nvPr/>
        </p:nvSpPr>
        <p:spPr bwMode="auto">
          <a:xfrm>
            <a:off x="5115114" y="5546725"/>
            <a:ext cx="27190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buFont typeface="Arial" charset="0"/>
              <a:buNone/>
            </a:pP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남자축구 메달획득 </a:t>
            </a:r>
            <a:endParaRPr kumimoji="1" lang="en-US" altLang="ko-KR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buFont typeface="Arial" charset="0"/>
              <a:buNone/>
            </a:pP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보험료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25</a:t>
            </a:r>
            <a:r>
              <a:rPr kumimoji="1" lang="ko-KR" altLang="en-US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백만원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보상한도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억원</a:t>
            </a:r>
            <a:endParaRPr kumimoji="1" lang="ko-KR" altLang="en-US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9486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000" y="4291013"/>
            <a:ext cx="16065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4867" name="Text Box 2"/>
          <p:cNvSpPr txBox="1">
            <a:spLocks noChangeArrowheads="1"/>
          </p:cNvSpPr>
          <p:nvPr/>
        </p:nvSpPr>
        <p:spPr bwMode="auto">
          <a:xfrm>
            <a:off x="265928" y="4713288"/>
            <a:ext cx="1571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en-US" altLang="ko-KR" sz="18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2004</a:t>
            </a:r>
          </a:p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18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아테네올림픽</a:t>
            </a:r>
            <a:endParaRPr kumimoji="1" lang="ko-KR" altLang="en-US" sz="1800" b="0" dirty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294870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2028825"/>
            <a:ext cx="190976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4871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2811463"/>
            <a:ext cx="190976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4225" y="5473700"/>
            <a:ext cx="18018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4225" y="3914775"/>
            <a:ext cx="18018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94860" name="Text Box 2"/>
          <p:cNvSpPr txBox="1">
            <a:spLocks noChangeArrowheads="1"/>
          </p:cNvSpPr>
          <p:nvPr/>
        </p:nvSpPr>
        <p:spPr bwMode="auto">
          <a:xfrm>
            <a:off x="2540442" y="4070350"/>
            <a:ext cx="827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en-US" altLang="ko-KR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A </a:t>
            </a:r>
            <a:r>
              <a:rPr kumimoji="1" lang="ko-KR" altLang="en-US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업체</a:t>
            </a:r>
            <a:endParaRPr kumimoji="1" lang="ko-KR" altLang="en-US" sz="1600" b="0" dirty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94861" name="Text Box 2"/>
          <p:cNvSpPr txBox="1">
            <a:spLocks noChangeArrowheads="1"/>
          </p:cNvSpPr>
          <p:nvPr/>
        </p:nvSpPr>
        <p:spPr bwMode="auto">
          <a:xfrm>
            <a:off x="2541237" y="4870450"/>
            <a:ext cx="827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en-US" altLang="ko-KR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B </a:t>
            </a:r>
            <a:r>
              <a:rPr kumimoji="1" lang="ko-KR" altLang="en-US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업체</a:t>
            </a:r>
            <a:endParaRPr kumimoji="1" lang="ko-KR" altLang="en-US" sz="1600" b="0" dirty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94862" name="Text Box 2"/>
          <p:cNvSpPr txBox="1">
            <a:spLocks noChangeArrowheads="1"/>
          </p:cNvSpPr>
          <p:nvPr/>
        </p:nvSpPr>
        <p:spPr bwMode="auto">
          <a:xfrm>
            <a:off x="2540443" y="5611813"/>
            <a:ext cx="827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en-US" altLang="ko-KR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C </a:t>
            </a:r>
            <a:r>
              <a:rPr kumimoji="1" lang="ko-KR" altLang="en-US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업체</a:t>
            </a:r>
            <a:endParaRPr kumimoji="1" lang="ko-KR" altLang="en-US" sz="1600" b="0" dirty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94840" name="Text Box 2"/>
          <p:cNvSpPr txBox="1">
            <a:spLocks noChangeArrowheads="1"/>
          </p:cNvSpPr>
          <p:nvPr/>
        </p:nvSpPr>
        <p:spPr bwMode="auto">
          <a:xfrm>
            <a:off x="2540444" y="1460500"/>
            <a:ext cx="827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en-US" altLang="ko-KR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A </a:t>
            </a:r>
            <a:r>
              <a:rPr kumimoji="1" lang="ko-KR" altLang="en-US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업체</a:t>
            </a:r>
            <a:endParaRPr kumimoji="1" lang="ko-KR" altLang="en-US" sz="1600" b="0" dirty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94841" name="Text Box 2"/>
          <p:cNvSpPr txBox="1">
            <a:spLocks noChangeArrowheads="1"/>
          </p:cNvSpPr>
          <p:nvPr/>
        </p:nvSpPr>
        <p:spPr bwMode="auto">
          <a:xfrm>
            <a:off x="2403386" y="2260600"/>
            <a:ext cx="1101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en-US" altLang="ko-KR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B </a:t>
            </a:r>
            <a:r>
              <a:rPr kumimoji="1" lang="ko-KR" altLang="en-US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업체 외</a:t>
            </a:r>
            <a:endParaRPr kumimoji="1" lang="ko-KR" altLang="en-US" sz="1600" b="0" dirty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94842" name="Text Box 2"/>
          <p:cNvSpPr txBox="1">
            <a:spLocks noChangeArrowheads="1"/>
          </p:cNvSpPr>
          <p:nvPr/>
        </p:nvSpPr>
        <p:spPr bwMode="auto">
          <a:xfrm>
            <a:off x="2540443" y="3001963"/>
            <a:ext cx="827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en-US" altLang="ko-KR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C </a:t>
            </a:r>
            <a:r>
              <a:rPr kumimoji="1" lang="ko-KR" altLang="en-US" sz="1600" b="0" dirty="0" smtClean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업체</a:t>
            </a:r>
            <a:endParaRPr kumimoji="1" lang="ko-KR" altLang="en-US" sz="1600" b="0" dirty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294878" name="Picture 94" descr="CI(컬러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28075" y="6350000"/>
            <a:ext cx="871538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5810" name="Picture 2" descr="간지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61175"/>
          </a:xfrm>
          <a:prstGeom prst="rect">
            <a:avLst/>
          </a:prstGeom>
          <a:noFill/>
        </p:spPr>
      </p:pic>
      <p:sp>
        <p:nvSpPr>
          <p:cNvPr id="2295811" name="Text Box 2"/>
          <p:cNvSpPr txBox="1">
            <a:spLocks noChangeArrowheads="1"/>
          </p:cNvSpPr>
          <p:nvPr/>
        </p:nvSpPr>
        <p:spPr bwMode="auto">
          <a:xfrm>
            <a:off x="6553200" y="3438525"/>
            <a:ext cx="35845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36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요율수준</a:t>
            </a:r>
          </a:p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36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및</a:t>
            </a:r>
          </a:p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36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보험료절감</a:t>
            </a:r>
          </a:p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36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아이디어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6834" name="Picture 2" descr="배경3-1"/>
          <p:cNvPicPr>
            <a:picLocks noChangeAspect="1" noChangeArrowheads="1"/>
          </p:cNvPicPr>
          <p:nvPr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grpSp>
        <p:nvGrpSpPr>
          <p:cNvPr id="2296835" name="Group 3"/>
          <p:cNvGrpSpPr>
            <a:grpSpLocks/>
          </p:cNvGrpSpPr>
          <p:nvPr/>
        </p:nvGrpSpPr>
        <p:grpSpPr bwMode="auto">
          <a:xfrm>
            <a:off x="0" y="0"/>
            <a:ext cx="9906000" cy="701675"/>
            <a:chOff x="0" y="0"/>
            <a:chExt cx="6240" cy="442"/>
          </a:xfrm>
        </p:grpSpPr>
        <p:pic>
          <p:nvPicPr>
            <p:cNvPr id="2296836" name="Picture 4" descr="그래픽모티프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42"/>
            </a:xfrm>
            <a:prstGeom prst="rect">
              <a:avLst/>
            </a:prstGeom>
            <a:noFill/>
          </p:spPr>
        </p:pic>
        <p:pic>
          <p:nvPicPr>
            <p:cNvPr id="2296837" name="Picture 5" descr="슬로건(단색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4" y="83"/>
              <a:ext cx="776" cy="255"/>
            </a:xfrm>
            <a:prstGeom prst="rect">
              <a:avLst/>
            </a:prstGeom>
            <a:noFill/>
          </p:spPr>
        </p:pic>
      </p:grpSp>
      <p:sp>
        <p:nvSpPr>
          <p:cNvPr id="2296838" name="Line 6"/>
          <p:cNvSpPr>
            <a:spLocks noChangeShapeType="1"/>
          </p:cNvSpPr>
          <p:nvPr/>
        </p:nvSpPr>
        <p:spPr bwMode="gray">
          <a:xfrm>
            <a:off x="85725" y="898525"/>
            <a:ext cx="9667875" cy="0"/>
          </a:xfrm>
          <a:prstGeom prst="line">
            <a:avLst/>
          </a:prstGeom>
          <a:noFill/>
          <a:ln w="57150" cmpd="thickThin">
            <a:solidFill>
              <a:srgbClr val="C0C0C0"/>
            </a:solidFill>
            <a:round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endParaRPr lang="ko-KR" altLang="en-US"/>
          </a:p>
        </p:txBody>
      </p:sp>
      <p:sp>
        <p:nvSpPr>
          <p:cNvPr id="2296839" name="Text Box 2"/>
          <p:cNvSpPr txBox="1">
            <a:spLocks noChangeArrowheads="1"/>
          </p:cNvSpPr>
          <p:nvPr/>
        </p:nvSpPr>
        <p:spPr bwMode="auto">
          <a:xfrm>
            <a:off x="461963" y="352425"/>
            <a:ext cx="542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algn="l" eaLnBrk="1" latinLnBrk="1" hangingPunct="1">
              <a:buFont typeface="Arial" charset="0"/>
              <a:buNone/>
            </a:pPr>
            <a:r>
              <a:rPr kumimoji="1" lang="ko-KR" altLang="en-US" sz="2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요율수준 및 보험료절감 아이디어</a:t>
            </a:r>
          </a:p>
        </p:txBody>
      </p:sp>
      <p:pic>
        <p:nvPicPr>
          <p:cNvPr id="2296843" name="Picture 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" y="1047750"/>
            <a:ext cx="87598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96979" name="Group 147"/>
          <p:cNvGraphicFramePr>
            <a:graphicFrameLocks noGrp="1"/>
          </p:cNvGraphicFramePr>
          <p:nvPr/>
        </p:nvGraphicFramePr>
        <p:xfrm>
          <a:off x="2154238" y="1236663"/>
          <a:ext cx="6907212" cy="1270000"/>
        </p:xfrm>
        <a:graphic>
          <a:graphicData uri="http://schemas.openxmlformats.org/drawingml/2006/table">
            <a:tbl>
              <a:tblPr/>
              <a:tblGrid>
                <a:gridCol w="1727200"/>
                <a:gridCol w="1727200"/>
                <a:gridCol w="1725612"/>
                <a:gridCol w="172720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금메달수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요율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종합순위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요율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15</a:t>
                      </a:r>
                      <a:r>
                        <a:rPr kumimoji="1" lang="ko-KR" alt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개이상</a:t>
                      </a:r>
                      <a:endParaRPr kumimoji="1" lang="ko-KR" alt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22.8%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r>
                        <a:rPr kumimoji="1" lang="ko-KR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위이내</a:t>
                      </a: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21.1%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16</a:t>
                      </a:r>
                      <a:r>
                        <a:rPr kumimoji="1" lang="ko-KR" alt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개이상</a:t>
                      </a:r>
                      <a:endParaRPr kumimoji="1" lang="ko-KR" alt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16.3%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r>
                        <a:rPr kumimoji="1" lang="ko-KR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위이내</a:t>
                      </a: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13.0%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17</a:t>
                      </a:r>
                      <a:r>
                        <a:rPr kumimoji="1" lang="ko-KR" alt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개이상</a:t>
                      </a:r>
                      <a:endParaRPr kumimoji="1" lang="ko-KR" alt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9.8%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r>
                        <a:rPr kumimoji="1" lang="ko-KR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위이내</a:t>
                      </a: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8.1%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4263" y="3481388"/>
            <a:ext cx="24860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9690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13" y="3930650"/>
            <a:ext cx="24955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69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4738" y="3930650"/>
            <a:ext cx="24955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69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7788" y="3930650"/>
            <a:ext cx="24955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96928" name="그룹 35"/>
          <p:cNvGrpSpPr>
            <a:grpSpLocks/>
          </p:cNvGrpSpPr>
          <p:nvPr/>
        </p:nvGrpSpPr>
        <p:grpSpPr bwMode="auto">
          <a:xfrm>
            <a:off x="4333875" y="3846513"/>
            <a:ext cx="1133475" cy="149225"/>
            <a:chOff x="1454150" y="1578657"/>
            <a:chExt cx="1260475" cy="177801"/>
          </a:xfrm>
        </p:grpSpPr>
        <p:grpSp>
          <p:nvGrpSpPr>
            <p:cNvPr id="2296929" name="Group 10"/>
            <p:cNvGrpSpPr>
              <a:grpSpLocks/>
            </p:cNvGrpSpPr>
            <p:nvPr/>
          </p:nvGrpSpPr>
          <p:grpSpPr bwMode="auto">
            <a:xfrm rot="5400000">
              <a:off x="2586038" y="1627870"/>
              <a:ext cx="177800" cy="79375"/>
              <a:chOff x="1507" y="663"/>
              <a:chExt cx="158" cy="70"/>
            </a:xfrm>
          </p:grpSpPr>
          <p:sp>
            <p:nvSpPr>
              <p:cNvPr id="2" name="AutoShape 11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3" name="AutoShape 12"/>
              <p:cNvSpPr>
                <a:spLocks noChangeArrowheads="1"/>
              </p:cNvSpPr>
              <p:nvPr/>
            </p:nvSpPr>
            <p:spPr bwMode="auto">
              <a:xfrm rot="16200000" flipH="1">
                <a:off x="1564" y="624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  <p:grpSp>
          <p:nvGrpSpPr>
            <p:cNvPr id="2296932" name="Group 13"/>
            <p:cNvGrpSpPr>
              <a:grpSpLocks/>
            </p:cNvGrpSpPr>
            <p:nvPr/>
          </p:nvGrpSpPr>
          <p:grpSpPr bwMode="auto">
            <a:xfrm rot="5400000">
              <a:off x="1404938" y="1627869"/>
              <a:ext cx="177800" cy="79375"/>
              <a:chOff x="1507" y="663"/>
              <a:chExt cx="158" cy="70"/>
            </a:xfrm>
          </p:grpSpPr>
          <p:sp>
            <p:nvSpPr>
              <p:cNvPr id="4" name="AutoShape 14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5" name="AutoShape 15"/>
              <p:cNvSpPr>
                <a:spLocks noChangeArrowheads="1"/>
              </p:cNvSpPr>
              <p:nvPr/>
            </p:nvSpPr>
            <p:spPr bwMode="auto">
              <a:xfrm rot="16200000" flipH="1">
                <a:off x="1564" y="623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</p:grpSp>
      <p:sp>
        <p:nvSpPr>
          <p:cNvPr id="2296938" name="Rectangle 106"/>
          <p:cNvSpPr>
            <a:spLocks noChangeArrowheads="1"/>
          </p:cNvSpPr>
          <p:nvPr/>
        </p:nvSpPr>
        <p:spPr bwMode="gray">
          <a:xfrm>
            <a:off x="986485" y="4044950"/>
            <a:ext cx="2310331" cy="44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algn="l" defTabSz="747713"/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 defTabSz="747713"/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위 이내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금메달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15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(4.8%)</a:t>
            </a:r>
            <a:endParaRPr kumimoji="1" lang="en-US" altLang="ko-KR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6939" name="Rectangle 107"/>
          <p:cNvSpPr>
            <a:spLocks noChangeArrowheads="1"/>
          </p:cNvSpPr>
          <p:nvPr/>
        </p:nvSpPr>
        <p:spPr bwMode="gray">
          <a:xfrm>
            <a:off x="3879674" y="3549650"/>
            <a:ext cx="1965684" cy="260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/>
            <a:r>
              <a:rPr kumimoji="1" lang="ko-KR" altLang="en-US" b="0" dirty="0" err="1" smtClean="0">
                <a:effectLst/>
                <a:latin typeface="HY견고딕" pitchFamily="18" charset="-127"/>
                <a:ea typeface="HY견고딕" pitchFamily="18" charset="-127"/>
              </a:rPr>
              <a:t>금메달수</a:t>
            </a:r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b="0" dirty="0" smtClean="0">
                <a:effectLst/>
                <a:latin typeface="HY견고딕" pitchFamily="18" charset="-127"/>
                <a:ea typeface="HY견고딕" pitchFamily="18" charset="-127"/>
              </a:rPr>
              <a:t>&amp; </a:t>
            </a:r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특종종목</a:t>
            </a:r>
            <a:r>
              <a:rPr kumimoji="1" lang="en-US" altLang="ko-KR" b="0" dirty="0" smtClean="0">
                <a:effectLst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우승</a:t>
            </a:r>
            <a:endParaRPr kumimoji="1" lang="ko-KR" altLang="en-US" b="0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96940" name="Rectangle 108"/>
          <p:cNvSpPr>
            <a:spLocks noChangeArrowheads="1"/>
          </p:cNvSpPr>
          <p:nvPr/>
        </p:nvSpPr>
        <p:spPr bwMode="gray">
          <a:xfrm>
            <a:off x="3656856" y="4044950"/>
            <a:ext cx="2368039" cy="44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algn="l" defTabSz="747713"/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 defTabSz="747713"/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금메달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15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&amp;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박태환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400m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우승</a:t>
            </a:r>
            <a:endParaRPr kumimoji="1" lang="en-US" altLang="ko-KR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6942" name="Rectangle 110"/>
          <p:cNvSpPr>
            <a:spLocks noChangeArrowheads="1"/>
          </p:cNvSpPr>
          <p:nvPr/>
        </p:nvSpPr>
        <p:spPr bwMode="gray">
          <a:xfrm>
            <a:off x="6622727" y="4044950"/>
            <a:ext cx="2074689" cy="44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algn="l" defTabSz="747713"/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 defTabSz="747713"/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종합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7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위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남자축구 동메달</a:t>
            </a:r>
            <a:endParaRPr kumimoji="1" lang="en-US" altLang="ko-KR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4263" y="4743450"/>
            <a:ext cx="24860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9694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38" y="5192713"/>
            <a:ext cx="24955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695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4263" y="5192713"/>
            <a:ext cx="24955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695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7313" y="5192713"/>
            <a:ext cx="24955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96963" name="그룹 35"/>
          <p:cNvGrpSpPr>
            <a:grpSpLocks/>
          </p:cNvGrpSpPr>
          <p:nvPr/>
        </p:nvGrpSpPr>
        <p:grpSpPr bwMode="auto">
          <a:xfrm>
            <a:off x="4343400" y="5108575"/>
            <a:ext cx="1133475" cy="149225"/>
            <a:chOff x="1454150" y="1578657"/>
            <a:chExt cx="1260475" cy="177801"/>
          </a:xfrm>
        </p:grpSpPr>
        <p:grpSp>
          <p:nvGrpSpPr>
            <p:cNvPr id="2296964" name="Group 10"/>
            <p:cNvGrpSpPr>
              <a:grpSpLocks/>
            </p:cNvGrpSpPr>
            <p:nvPr/>
          </p:nvGrpSpPr>
          <p:grpSpPr bwMode="auto">
            <a:xfrm rot="5400000">
              <a:off x="2586038" y="1627870"/>
              <a:ext cx="177800" cy="79375"/>
              <a:chOff x="1507" y="663"/>
              <a:chExt cx="158" cy="70"/>
            </a:xfrm>
          </p:grpSpPr>
          <p:sp>
            <p:nvSpPr>
              <p:cNvPr id="7" name="AutoShape 11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8" name="AutoShape 12"/>
              <p:cNvSpPr>
                <a:spLocks noChangeArrowheads="1"/>
              </p:cNvSpPr>
              <p:nvPr/>
            </p:nvSpPr>
            <p:spPr bwMode="auto">
              <a:xfrm rot="16200000" flipH="1">
                <a:off x="1564" y="624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  <p:grpSp>
          <p:nvGrpSpPr>
            <p:cNvPr id="2296967" name="Group 13"/>
            <p:cNvGrpSpPr>
              <a:grpSpLocks/>
            </p:cNvGrpSpPr>
            <p:nvPr/>
          </p:nvGrpSpPr>
          <p:grpSpPr bwMode="auto">
            <a:xfrm rot="5400000">
              <a:off x="1404938" y="1627869"/>
              <a:ext cx="177800" cy="79375"/>
              <a:chOff x="1507" y="663"/>
              <a:chExt cx="158" cy="70"/>
            </a:xfrm>
          </p:grpSpPr>
          <p:sp>
            <p:nvSpPr>
              <p:cNvPr id="9" name="AutoShape 14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11" name="AutoShape 15"/>
              <p:cNvSpPr>
                <a:spLocks noChangeArrowheads="1"/>
              </p:cNvSpPr>
              <p:nvPr/>
            </p:nvSpPr>
            <p:spPr bwMode="auto">
              <a:xfrm rot="16200000" flipH="1">
                <a:off x="1564" y="623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</p:grpSp>
      <p:sp>
        <p:nvSpPr>
          <p:cNvPr id="2296971" name="Rectangle 139"/>
          <p:cNvSpPr>
            <a:spLocks noChangeArrowheads="1"/>
          </p:cNvSpPr>
          <p:nvPr/>
        </p:nvSpPr>
        <p:spPr bwMode="gray">
          <a:xfrm>
            <a:off x="776536" y="5354638"/>
            <a:ext cx="2659785" cy="44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algn="l" defTabSz="747713"/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 defTabSz="747713"/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박태환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400m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금메달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&amp;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손연재 메달</a:t>
            </a:r>
            <a:endParaRPr kumimoji="1" lang="ko-KR" altLang="en-US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6972" name="Rectangle 140"/>
          <p:cNvSpPr>
            <a:spLocks noChangeArrowheads="1"/>
          </p:cNvSpPr>
          <p:nvPr/>
        </p:nvSpPr>
        <p:spPr bwMode="gray">
          <a:xfrm>
            <a:off x="4116358" y="4824413"/>
            <a:ext cx="1606612" cy="260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/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축구메달 </a:t>
            </a:r>
            <a:r>
              <a:rPr kumimoji="1" lang="en-US" altLang="ko-KR" b="0" dirty="0" smtClean="0">
                <a:effectLst/>
                <a:latin typeface="HY견고딕" pitchFamily="18" charset="-127"/>
                <a:ea typeface="HY견고딕" pitchFamily="18" charset="-127"/>
              </a:rPr>
              <a:t>&amp; </a:t>
            </a:r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개인순위</a:t>
            </a:r>
            <a:endParaRPr kumimoji="1" lang="ko-KR" altLang="en-US" b="0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96973" name="Rectangle 141"/>
          <p:cNvSpPr>
            <a:spLocks noChangeArrowheads="1"/>
          </p:cNvSpPr>
          <p:nvPr/>
        </p:nvSpPr>
        <p:spPr bwMode="gray">
          <a:xfrm>
            <a:off x="3659128" y="5216374"/>
            <a:ext cx="1649893" cy="629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algn="l" defTabSz="747713"/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 defTabSz="747713"/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남자축구 동메달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&amp; </a:t>
            </a:r>
          </a:p>
          <a:p>
            <a:pPr algn="l" defTabSz="747713"/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박태환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400m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금메달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6975" name="Rectangle 143"/>
          <p:cNvSpPr>
            <a:spLocks noChangeArrowheads="1"/>
          </p:cNvSpPr>
          <p:nvPr/>
        </p:nvSpPr>
        <p:spPr bwMode="gray">
          <a:xfrm>
            <a:off x="6437313" y="5305425"/>
            <a:ext cx="2495550" cy="44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pPr algn="l" defTabSz="747713"/>
            <a:r>
              <a:rPr kumimoji="1" lang="ko-KR" altLang="en-US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1" lang="en-US" altLang="ko-KR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 defTabSz="747713"/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한국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7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위 이내 </a:t>
            </a:r>
            <a:r>
              <a:rPr kumimoji="1" lang="en-US" altLang="ko-KR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kumimoji="1" lang="ko-KR" altLang="en-US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중국 종합우승</a:t>
            </a:r>
            <a:endParaRPr kumimoji="1" lang="ko-KR" altLang="en-US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350" y="6049963"/>
            <a:ext cx="54054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latin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ko-KR" altLang="en-US" sz="9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단</a:t>
            </a:r>
            <a:r>
              <a:rPr kumimoji="1" lang="en-US" altLang="ko-KR" sz="9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9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상기 예시 요율 은 확정된 요율이 아니므로</a:t>
            </a:r>
            <a:r>
              <a:rPr kumimoji="1" lang="en-US" altLang="ko-KR" sz="9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9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가입시점에서 변동될 수 있습니다</a:t>
            </a:r>
            <a:r>
              <a:rPr kumimoji="1" lang="en-US" altLang="ko-KR" sz="9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.   </a:t>
            </a:r>
          </a:p>
        </p:txBody>
      </p:sp>
      <p:sp>
        <p:nvSpPr>
          <p:cNvPr id="2296985" name="AutoShape 153"/>
          <p:cNvSpPr>
            <a:spLocks noChangeArrowheads="1"/>
          </p:cNvSpPr>
          <p:nvPr/>
        </p:nvSpPr>
        <p:spPr bwMode="gray">
          <a:xfrm>
            <a:off x="461963" y="3059113"/>
            <a:ext cx="8812212" cy="2971800"/>
          </a:xfrm>
          <a:prstGeom prst="roundRect">
            <a:avLst>
              <a:gd name="adj" fmla="val 8333"/>
            </a:avLst>
          </a:prstGeom>
          <a:noFill/>
          <a:ln w="22225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lIns="74812" tIns="37406" rIns="74812" bIns="37406" anchor="ctr">
            <a:spAutoFit/>
          </a:bodyPr>
          <a:lstStyle/>
          <a:p>
            <a:endParaRPr lang="ko-KR" altLang="en-US"/>
          </a:p>
        </p:txBody>
      </p:sp>
      <p:grpSp>
        <p:nvGrpSpPr>
          <p:cNvPr id="2296982" name="그룹 35"/>
          <p:cNvGrpSpPr>
            <a:grpSpLocks/>
          </p:cNvGrpSpPr>
          <p:nvPr/>
        </p:nvGrpSpPr>
        <p:grpSpPr bwMode="auto">
          <a:xfrm>
            <a:off x="2489200" y="2851150"/>
            <a:ext cx="4670425" cy="414338"/>
            <a:chOff x="403225" y="2274888"/>
            <a:chExt cx="3838575" cy="415576"/>
          </a:xfrm>
        </p:grpSpPr>
        <p:sp>
          <p:nvSpPr>
            <p:cNvPr id="35" name="AutoShape 36"/>
            <p:cNvSpPr>
              <a:spLocks noChangeArrowheads="1"/>
            </p:cNvSpPr>
            <p:nvPr/>
          </p:nvSpPr>
          <p:spPr bwMode="auto">
            <a:xfrm>
              <a:off x="403225" y="2274888"/>
              <a:ext cx="3838575" cy="41239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92157"/>
                    <a:invGamma/>
                  </a:schemeClr>
                </a:gs>
              </a:gsLst>
              <a:lin ang="5400000" scaled="1"/>
            </a:gradFill>
            <a:ln w="19050">
              <a:solidFill>
                <a:srgbClr val="B2B2B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ko-KR" altLang="en-US" b="0">
                <a:solidFill>
                  <a:schemeClr val="tx1"/>
                </a:solidFill>
                <a:effectLst/>
                <a:latin typeface="Arial" pitchFamily="34" charset="0"/>
                <a:ea typeface="돋움체" pitchFamily="49" charset="-127"/>
              </a:endParaRPr>
            </a:p>
          </p:txBody>
        </p:sp>
        <p:sp>
          <p:nvSpPr>
            <p:cNvPr id="2296984" name="Rectangle 16"/>
            <p:cNvSpPr>
              <a:spLocks noChangeArrowheads="1"/>
            </p:cNvSpPr>
            <p:nvPr/>
          </p:nvSpPr>
          <p:spPr bwMode="gray">
            <a:xfrm>
              <a:off x="676277" y="2282986"/>
              <a:ext cx="3297207" cy="407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>
                <a:lnSpc>
                  <a:spcPct val="110000"/>
                </a:lnSpc>
                <a:spcBef>
                  <a:spcPct val="30000"/>
                </a:spcBef>
              </a:pPr>
              <a:r>
                <a:rPr kumimoji="1" lang="ko-KR" altLang="en-US" sz="1600" dirty="0"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다양한 조합을 통한 보험료 절감 방안</a:t>
              </a:r>
              <a:r>
                <a:rPr kumimoji="1" lang="ko-KR" altLang="en-US" sz="1600" dirty="0">
                  <a:solidFill>
                    <a:schemeClr val="tx1"/>
                  </a:solidFill>
                  <a:effectLst/>
                  <a:ea typeface="돋움체" pitchFamily="49" charset="-127"/>
                </a:rPr>
                <a:t> </a:t>
              </a:r>
            </a:p>
          </p:txBody>
        </p:sp>
      </p:grpSp>
      <p:pic>
        <p:nvPicPr>
          <p:cNvPr id="12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38" y="3487738"/>
            <a:ext cx="24955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38" y="4749800"/>
            <a:ext cx="24860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96936" name="Rectangle 104"/>
          <p:cNvSpPr>
            <a:spLocks noChangeArrowheads="1"/>
          </p:cNvSpPr>
          <p:nvPr/>
        </p:nvSpPr>
        <p:spPr bwMode="gray">
          <a:xfrm>
            <a:off x="994192" y="3549650"/>
            <a:ext cx="2170869" cy="260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/>
            <a:r>
              <a:rPr kumimoji="1" lang="ko-KR" altLang="en-US" b="0" dirty="0">
                <a:effectLst/>
                <a:latin typeface="HY견고딕" pitchFamily="18" charset="-127"/>
                <a:ea typeface="HY견고딕" pitchFamily="18" charset="-127"/>
              </a:rPr>
              <a:t>한국 팀 </a:t>
            </a:r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종합순위 </a:t>
            </a:r>
            <a:r>
              <a:rPr kumimoji="1" lang="en-US" altLang="ko-KR" b="0" dirty="0" smtClean="0">
                <a:effectLst/>
                <a:latin typeface="HY견고딕" pitchFamily="18" charset="-127"/>
                <a:ea typeface="HY견고딕" pitchFamily="18" charset="-127"/>
              </a:rPr>
              <a:t>&amp; </a:t>
            </a:r>
            <a:r>
              <a:rPr kumimoji="1" lang="ko-KR" altLang="en-US" b="0" dirty="0" err="1" smtClean="0">
                <a:effectLst/>
                <a:latin typeface="HY견고딕" pitchFamily="18" charset="-127"/>
                <a:ea typeface="HY견고딕" pitchFamily="18" charset="-127"/>
              </a:rPr>
              <a:t>금메달수</a:t>
            </a:r>
            <a:endParaRPr kumimoji="1" lang="ko-KR" altLang="en-US" b="0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96970" name="Rectangle 138"/>
          <p:cNvSpPr>
            <a:spLocks noChangeArrowheads="1"/>
          </p:cNvSpPr>
          <p:nvPr/>
        </p:nvSpPr>
        <p:spPr bwMode="gray">
          <a:xfrm>
            <a:off x="1301721" y="4824413"/>
            <a:ext cx="1606612" cy="260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/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개인순위 </a:t>
            </a:r>
            <a:r>
              <a:rPr kumimoji="1" lang="en-US" altLang="ko-KR" b="0" dirty="0" smtClean="0">
                <a:effectLst/>
                <a:latin typeface="HY견고딕" pitchFamily="18" charset="-127"/>
                <a:ea typeface="HY견고딕" pitchFamily="18" charset="-127"/>
              </a:rPr>
              <a:t>&amp; </a:t>
            </a:r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개인순위</a:t>
            </a:r>
            <a:endParaRPr kumimoji="1" lang="ko-KR" altLang="en-US" b="0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296989" name="그룹 35"/>
          <p:cNvGrpSpPr>
            <a:grpSpLocks/>
          </p:cNvGrpSpPr>
          <p:nvPr/>
        </p:nvGrpSpPr>
        <p:grpSpPr bwMode="auto">
          <a:xfrm>
            <a:off x="1535113" y="3846513"/>
            <a:ext cx="1133475" cy="149225"/>
            <a:chOff x="1454150" y="1578657"/>
            <a:chExt cx="1260475" cy="177801"/>
          </a:xfrm>
        </p:grpSpPr>
        <p:grpSp>
          <p:nvGrpSpPr>
            <p:cNvPr id="2296990" name="Group 10"/>
            <p:cNvGrpSpPr>
              <a:grpSpLocks/>
            </p:cNvGrpSpPr>
            <p:nvPr/>
          </p:nvGrpSpPr>
          <p:grpSpPr bwMode="auto">
            <a:xfrm rot="5400000">
              <a:off x="2586038" y="1627870"/>
              <a:ext cx="177800" cy="79375"/>
              <a:chOff x="1507" y="663"/>
              <a:chExt cx="158" cy="70"/>
            </a:xfrm>
          </p:grpSpPr>
          <p:sp>
            <p:nvSpPr>
              <p:cNvPr id="41" name="AutoShape 11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42" name="AutoShape 12"/>
              <p:cNvSpPr>
                <a:spLocks noChangeArrowheads="1"/>
              </p:cNvSpPr>
              <p:nvPr/>
            </p:nvSpPr>
            <p:spPr bwMode="auto">
              <a:xfrm rot="16200000" flipH="1">
                <a:off x="1564" y="624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  <p:grpSp>
          <p:nvGrpSpPr>
            <p:cNvPr id="2296993" name="Group 13"/>
            <p:cNvGrpSpPr>
              <a:grpSpLocks/>
            </p:cNvGrpSpPr>
            <p:nvPr/>
          </p:nvGrpSpPr>
          <p:grpSpPr bwMode="auto">
            <a:xfrm rot="5400000">
              <a:off x="1404938" y="1627869"/>
              <a:ext cx="177800" cy="79375"/>
              <a:chOff x="1507" y="663"/>
              <a:chExt cx="158" cy="70"/>
            </a:xfrm>
          </p:grpSpPr>
          <p:sp>
            <p:nvSpPr>
              <p:cNvPr id="39" name="AutoShape 14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40" name="AutoShape 15"/>
              <p:cNvSpPr>
                <a:spLocks noChangeArrowheads="1"/>
              </p:cNvSpPr>
              <p:nvPr/>
            </p:nvSpPr>
            <p:spPr bwMode="auto">
              <a:xfrm rot="16200000" flipH="1">
                <a:off x="1564" y="623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</p:grpSp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313" y="3487738"/>
            <a:ext cx="24860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313" y="4749800"/>
            <a:ext cx="24860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96916" name="그룹 43"/>
          <p:cNvGrpSpPr>
            <a:grpSpLocks/>
          </p:cNvGrpSpPr>
          <p:nvPr/>
        </p:nvGrpSpPr>
        <p:grpSpPr bwMode="auto">
          <a:xfrm>
            <a:off x="7145338" y="3846513"/>
            <a:ext cx="1135062" cy="149225"/>
            <a:chOff x="1454150" y="1578657"/>
            <a:chExt cx="1260475" cy="177801"/>
          </a:xfrm>
        </p:grpSpPr>
        <p:grpSp>
          <p:nvGrpSpPr>
            <p:cNvPr id="2296917" name="Group 10"/>
            <p:cNvGrpSpPr>
              <a:grpSpLocks/>
            </p:cNvGrpSpPr>
            <p:nvPr/>
          </p:nvGrpSpPr>
          <p:grpSpPr bwMode="auto">
            <a:xfrm rot="5400000">
              <a:off x="2586038" y="1627870"/>
              <a:ext cx="177800" cy="79375"/>
              <a:chOff x="1507" y="663"/>
              <a:chExt cx="158" cy="70"/>
            </a:xfrm>
          </p:grpSpPr>
          <p:sp>
            <p:nvSpPr>
              <p:cNvPr id="16" name="AutoShape 11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16200000" flipH="1">
                <a:off x="1564" y="623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  <p:grpSp>
          <p:nvGrpSpPr>
            <p:cNvPr id="2296920" name="Group 13"/>
            <p:cNvGrpSpPr>
              <a:grpSpLocks/>
            </p:cNvGrpSpPr>
            <p:nvPr/>
          </p:nvGrpSpPr>
          <p:grpSpPr bwMode="auto">
            <a:xfrm rot="5400000">
              <a:off x="1404938" y="1627869"/>
              <a:ext cx="177800" cy="79375"/>
              <a:chOff x="1507" y="663"/>
              <a:chExt cx="158" cy="70"/>
            </a:xfrm>
          </p:grpSpPr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19" name="AutoShape 15"/>
              <p:cNvSpPr>
                <a:spLocks noChangeArrowheads="1"/>
              </p:cNvSpPr>
              <p:nvPr/>
            </p:nvSpPr>
            <p:spPr bwMode="auto">
              <a:xfrm rot="16200000" flipH="1">
                <a:off x="1564" y="624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</p:grpSp>
      <p:grpSp>
        <p:nvGrpSpPr>
          <p:cNvPr id="2296956" name="그룹 43"/>
          <p:cNvGrpSpPr>
            <a:grpSpLocks/>
          </p:cNvGrpSpPr>
          <p:nvPr/>
        </p:nvGrpSpPr>
        <p:grpSpPr bwMode="auto">
          <a:xfrm>
            <a:off x="7145338" y="5108575"/>
            <a:ext cx="1135062" cy="149225"/>
            <a:chOff x="1454150" y="1578657"/>
            <a:chExt cx="1260475" cy="177801"/>
          </a:xfrm>
        </p:grpSpPr>
        <p:grpSp>
          <p:nvGrpSpPr>
            <p:cNvPr id="2296957" name="Group 10"/>
            <p:cNvGrpSpPr>
              <a:grpSpLocks/>
            </p:cNvGrpSpPr>
            <p:nvPr/>
          </p:nvGrpSpPr>
          <p:grpSpPr bwMode="auto">
            <a:xfrm rot="5400000">
              <a:off x="2586038" y="1627870"/>
              <a:ext cx="177800" cy="79375"/>
              <a:chOff x="1507" y="663"/>
              <a:chExt cx="158" cy="70"/>
            </a:xfrm>
          </p:grpSpPr>
          <p:sp>
            <p:nvSpPr>
              <p:cNvPr id="49" name="AutoShape 11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 rot="16200000" flipH="1">
                <a:off x="1564" y="623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  <p:grpSp>
          <p:nvGrpSpPr>
            <p:cNvPr id="2296960" name="Group 13"/>
            <p:cNvGrpSpPr>
              <a:grpSpLocks/>
            </p:cNvGrpSpPr>
            <p:nvPr/>
          </p:nvGrpSpPr>
          <p:grpSpPr bwMode="auto">
            <a:xfrm rot="5400000">
              <a:off x="1404938" y="1627869"/>
              <a:ext cx="177800" cy="79375"/>
              <a:chOff x="1507" y="663"/>
              <a:chExt cx="158" cy="70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auto">
              <a:xfrm rot="16200000" flipH="1">
                <a:off x="1564" y="624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</p:grpSp>
      <p:sp>
        <p:nvSpPr>
          <p:cNvPr id="2296974" name="Rectangle 142"/>
          <p:cNvSpPr>
            <a:spLocks noChangeArrowheads="1"/>
          </p:cNvSpPr>
          <p:nvPr/>
        </p:nvSpPr>
        <p:spPr bwMode="gray">
          <a:xfrm>
            <a:off x="6654374" y="4824413"/>
            <a:ext cx="2016981" cy="260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/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한국팀 </a:t>
            </a:r>
            <a:r>
              <a:rPr kumimoji="1" lang="en-US" altLang="ko-KR" b="0" dirty="0" smtClean="0">
                <a:effectLst/>
                <a:latin typeface="HY견고딕" pitchFamily="18" charset="-127"/>
                <a:ea typeface="HY견고딕" pitchFamily="18" charset="-127"/>
              </a:rPr>
              <a:t>&amp; </a:t>
            </a:r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다른 </a:t>
            </a:r>
            <a:r>
              <a:rPr kumimoji="1" lang="ko-KR" altLang="en-US" b="0" dirty="0" err="1">
                <a:effectLst/>
                <a:latin typeface="HY견고딕" pitchFamily="18" charset="-127"/>
                <a:ea typeface="HY견고딕" pitchFamily="18" charset="-127"/>
              </a:rPr>
              <a:t>나라팀</a:t>
            </a:r>
            <a:r>
              <a:rPr kumimoji="1" lang="ko-KR" altLang="en-US" b="0" dirty="0">
                <a:effectLst/>
                <a:latin typeface="HY견고딕" pitchFamily="18" charset="-127"/>
                <a:ea typeface="HY견고딕" pitchFamily="18" charset="-127"/>
              </a:rPr>
              <a:t> 성적</a:t>
            </a:r>
          </a:p>
        </p:txBody>
      </p:sp>
      <p:grpSp>
        <p:nvGrpSpPr>
          <p:cNvPr id="2296947" name="그룹 33"/>
          <p:cNvGrpSpPr>
            <a:grpSpLocks/>
          </p:cNvGrpSpPr>
          <p:nvPr/>
        </p:nvGrpSpPr>
        <p:grpSpPr bwMode="auto">
          <a:xfrm>
            <a:off x="1514475" y="5108575"/>
            <a:ext cx="1135063" cy="149225"/>
            <a:chOff x="1454150" y="1578657"/>
            <a:chExt cx="1260475" cy="177801"/>
          </a:xfrm>
        </p:grpSpPr>
        <p:grpSp>
          <p:nvGrpSpPr>
            <p:cNvPr id="2296948" name="Group 10"/>
            <p:cNvGrpSpPr>
              <a:grpSpLocks/>
            </p:cNvGrpSpPr>
            <p:nvPr/>
          </p:nvGrpSpPr>
          <p:grpSpPr bwMode="auto">
            <a:xfrm rot="5400000">
              <a:off x="2586038" y="1627870"/>
              <a:ext cx="177800" cy="79375"/>
              <a:chOff x="1507" y="663"/>
              <a:chExt cx="158" cy="70"/>
            </a:xfrm>
          </p:grpSpPr>
          <p:sp>
            <p:nvSpPr>
              <p:cNvPr id="29" name="AutoShape 11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30" name="AutoShape 12"/>
              <p:cNvSpPr>
                <a:spLocks noChangeArrowheads="1"/>
              </p:cNvSpPr>
              <p:nvPr/>
            </p:nvSpPr>
            <p:spPr bwMode="auto">
              <a:xfrm rot="16200000" flipH="1">
                <a:off x="1564" y="623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  <p:grpSp>
          <p:nvGrpSpPr>
            <p:cNvPr id="2296951" name="Group 13"/>
            <p:cNvGrpSpPr>
              <a:grpSpLocks/>
            </p:cNvGrpSpPr>
            <p:nvPr/>
          </p:nvGrpSpPr>
          <p:grpSpPr bwMode="auto">
            <a:xfrm rot="5400000">
              <a:off x="1404938" y="1627869"/>
              <a:ext cx="177800" cy="79375"/>
              <a:chOff x="1507" y="663"/>
              <a:chExt cx="158" cy="70"/>
            </a:xfrm>
          </p:grpSpPr>
          <p:sp>
            <p:nvSpPr>
              <p:cNvPr id="27" name="AutoShape 14"/>
              <p:cNvSpPr>
                <a:spLocks noChangeArrowheads="1"/>
              </p:cNvSpPr>
              <p:nvPr/>
            </p:nvSpPr>
            <p:spPr bwMode="auto">
              <a:xfrm rot="16200000" flipH="1">
                <a:off x="1551" y="619"/>
                <a:ext cx="70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D8D8"/>
                  </a:gs>
                  <a:gs pos="100000">
                    <a:srgbClr val="646464"/>
                  </a:gs>
                </a:gsLst>
                <a:lin ang="5400000" scaled="1"/>
              </a:gradFill>
              <a:ln w="3175">
                <a:solidFill>
                  <a:schemeClr val="tx1">
                    <a:alpha val="53000"/>
                  </a:schemeClr>
                </a:solidFill>
                <a:round/>
                <a:headEnd/>
                <a:tailEnd/>
              </a:ln>
              <a:effectLst>
                <a:outerShdw dist="12698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28" name="AutoShape 15"/>
              <p:cNvSpPr>
                <a:spLocks noChangeArrowheads="1"/>
              </p:cNvSpPr>
              <p:nvPr/>
            </p:nvSpPr>
            <p:spPr bwMode="auto">
              <a:xfrm rot="16200000" flipH="1">
                <a:off x="1564" y="624"/>
                <a:ext cx="44" cy="1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8600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ko-KR" altLang="en-US" b="0">
                  <a:solidFill>
                    <a:schemeClr val="tx1"/>
                  </a:solidFill>
                  <a:effectLst/>
                  <a:latin typeface="Arial" pitchFamily="34" charset="0"/>
                  <a:ea typeface="돋움체" pitchFamily="49" charset="-127"/>
                </a:endParaRPr>
              </a:p>
            </p:txBody>
          </p:sp>
        </p:grpSp>
      </p:grpSp>
      <p:grpSp>
        <p:nvGrpSpPr>
          <p:cNvPr id="2296998" name="Group 166"/>
          <p:cNvGrpSpPr>
            <a:grpSpLocks/>
          </p:cNvGrpSpPr>
          <p:nvPr/>
        </p:nvGrpSpPr>
        <p:grpSpPr bwMode="auto">
          <a:xfrm>
            <a:off x="85725" y="6249988"/>
            <a:ext cx="9720263" cy="576262"/>
            <a:chOff x="36" y="3929"/>
            <a:chExt cx="6123" cy="363"/>
          </a:xfrm>
        </p:grpSpPr>
        <p:pic>
          <p:nvPicPr>
            <p:cNvPr id="2296999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97000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 flipV="1">
              <a:off x="3120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2297002" name="Picture 170" descr="CI(컬러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7438" y="6350000"/>
            <a:ext cx="871537" cy="352425"/>
          </a:xfrm>
          <a:prstGeom prst="rect">
            <a:avLst/>
          </a:prstGeom>
          <a:noFill/>
        </p:spPr>
      </p:pic>
      <p:pic>
        <p:nvPicPr>
          <p:cNvPr id="2297007" name="Picture 175" descr="01장_02-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8" y="1217613"/>
            <a:ext cx="1320800" cy="1320800"/>
          </a:xfrm>
          <a:prstGeom prst="rect">
            <a:avLst/>
          </a:prstGeom>
          <a:noFill/>
        </p:spPr>
      </p:pic>
      <p:sp>
        <p:nvSpPr>
          <p:cNvPr id="2296894" name="Text Box 2"/>
          <p:cNvSpPr txBox="1">
            <a:spLocks noChangeArrowheads="1"/>
          </p:cNvSpPr>
          <p:nvPr/>
        </p:nvSpPr>
        <p:spPr bwMode="auto">
          <a:xfrm>
            <a:off x="719138" y="1709738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16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요율수준</a:t>
            </a:r>
          </a:p>
        </p:txBody>
      </p:sp>
      <p:sp>
        <p:nvSpPr>
          <p:cNvPr id="88" name="Rectangle 104"/>
          <p:cNvSpPr>
            <a:spLocks noChangeArrowheads="1"/>
          </p:cNvSpPr>
          <p:nvPr/>
        </p:nvSpPr>
        <p:spPr bwMode="gray">
          <a:xfrm>
            <a:off x="6598555" y="3571945"/>
            <a:ext cx="2170869" cy="260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/>
            <a:r>
              <a:rPr kumimoji="1" lang="ko-KR" altLang="en-US" b="0" dirty="0">
                <a:effectLst/>
                <a:latin typeface="HY견고딕" pitchFamily="18" charset="-127"/>
                <a:ea typeface="HY견고딕" pitchFamily="18" charset="-127"/>
              </a:rPr>
              <a:t>한국 팀 </a:t>
            </a:r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종합순위 </a:t>
            </a:r>
            <a:r>
              <a:rPr kumimoji="1" lang="en-US" altLang="ko-KR" b="0" dirty="0" smtClean="0">
                <a:effectLst/>
                <a:latin typeface="HY견고딕" pitchFamily="18" charset="-127"/>
                <a:ea typeface="HY견고딕" pitchFamily="18" charset="-127"/>
              </a:rPr>
              <a:t>&amp; </a:t>
            </a:r>
            <a:r>
              <a:rPr kumimoji="1" lang="ko-KR" altLang="en-US" b="0" dirty="0" smtClean="0">
                <a:effectLst/>
                <a:latin typeface="HY견고딕" pitchFamily="18" charset="-127"/>
                <a:ea typeface="HY견고딕" pitchFamily="18" charset="-127"/>
              </a:rPr>
              <a:t>축구메달</a:t>
            </a:r>
            <a:endParaRPr kumimoji="1" lang="ko-KR" altLang="en-US" b="0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0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0212" name="Text Box 2"/>
          <p:cNvSpPr txBox="1">
            <a:spLocks noChangeArrowheads="1"/>
          </p:cNvSpPr>
          <p:nvPr/>
        </p:nvSpPr>
        <p:spPr bwMode="auto">
          <a:xfrm>
            <a:off x="2433638" y="2514600"/>
            <a:ext cx="5472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l" eaLnBrk="1" latinLnBrk="1" hangingPunct="1">
              <a:buFont typeface="Arial" charset="0"/>
              <a:buNone/>
            </a:pPr>
            <a:r>
              <a:rPr kumimoji="1" lang="en-US" altLang="ko-KR" sz="5400" b="0">
                <a:effectLst/>
                <a:latin typeface="HY견고딕" pitchFamily="18" charset="-127"/>
                <a:ea typeface="HY견고딕" pitchFamily="18" charset="-127"/>
              </a:rPr>
              <a:t>THANK YOU</a:t>
            </a:r>
          </a:p>
        </p:txBody>
      </p:sp>
      <p:pic>
        <p:nvPicPr>
          <p:cNvPr id="2270214" name="Picture 6" descr="희망구름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088" y="603250"/>
            <a:ext cx="7561262" cy="5373688"/>
          </a:xfrm>
          <a:prstGeom prst="rect">
            <a:avLst/>
          </a:prstGeom>
          <a:noFill/>
        </p:spPr>
      </p:pic>
      <p:sp>
        <p:nvSpPr>
          <p:cNvPr id="2270215" name="Text Box 2"/>
          <p:cNvSpPr txBox="1">
            <a:spLocks noChangeArrowheads="1"/>
          </p:cNvSpPr>
          <p:nvPr/>
        </p:nvSpPr>
        <p:spPr bwMode="auto">
          <a:xfrm>
            <a:off x="1927225" y="2854325"/>
            <a:ext cx="612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6000" b="0">
                <a:effectLst/>
                <a:latin typeface="맑은 고딕" pitchFamily="50" charset="-127"/>
                <a:ea typeface="맑은 고딕" pitchFamily="50" charset="-127"/>
              </a:rPr>
              <a:t>감사합니다</a:t>
            </a:r>
          </a:p>
        </p:txBody>
      </p:sp>
      <p:pic>
        <p:nvPicPr>
          <p:cNvPr id="2270217" name="Picture 9" descr="CI슬로건조합(단색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4763" y="5013325"/>
            <a:ext cx="2146300" cy="55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1022" name="Picture 30" descr="배경3-1"/>
          <p:cNvPicPr>
            <a:picLocks noChangeAspect="1" noChangeArrowheads="1"/>
          </p:cNvPicPr>
          <p:nvPr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2260996" name="Picture 4" descr="간지(삼색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24213" cy="6858000"/>
          </a:xfrm>
          <a:prstGeom prst="rect">
            <a:avLst/>
          </a:prstGeom>
          <a:noFill/>
        </p:spPr>
      </p:pic>
      <p:sp>
        <p:nvSpPr>
          <p:cNvPr id="2260998" name="Text Box 6"/>
          <p:cNvSpPr txBox="1">
            <a:spLocks noChangeArrowheads="1"/>
          </p:cNvSpPr>
          <p:nvPr/>
        </p:nvSpPr>
        <p:spPr bwMode="auto">
          <a:xfrm>
            <a:off x="128588" y="333375"/>
            <a:ext cx="2073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latinLnBrk="1" hangingPunct="1">
              <a:spcBef>
                <a:spcPct val="50000"/>
              </a:spcBef>
            </a:pPr>
            <a:r>
              <a:rPr kumimoji="1" lang="en-US" altLang="ko-KR" sz="3200" b="0">
                <a:effectLst/>
                <a:latin typeface="맑은 고딕" pitchFamily="50" charset="-127"/>
                <a:ea typeface="맑은 고딕" pitchFamily="50" charset="-127"/>
              </a:rPr>
              <a:t>Contents</a:t>
            </a:r>
          </a:p>
        </p:txBody>
      </p:sp>
      <p:sp>
        <p:nvSpPr>
          <p:cNvPr id="2260999" name="Text Box 21"/>
          <p:cNvSpPr txBox="1">
            <a:spLocks noChangeArrowheads="1"/>
          </p:cNvSpPr>
          <p:nvPr/>
        </p:nvSpPr>
        <p:spPr bwMode="auto">
          <a:xfrm>
            <a:off x="3865563" y="1303338"/>
            <a:ext cx="3440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latinLnBrk="1" hangingPunct="1">
              <a:buFont typeface="Arial" charset="0"/>
              <a:buNone/>
            </a:pPr>
            <a:r>
              <a:rPr kumimoji="1" lang="ko-KR" altLang="en-US" sz="2400" dirty="0" smtClean="0">
                <a:solidFill>
                  <a:schemeClr val="bg2"/>
                </a:solidFill>
                <a:effectLst/>
                <a:latin typeface="맑은 고딕" pitchFamily="50" charset="-127"/>
                <a:ea typeface="맑은 고딕" pitchFamily="50" charset="-127"/>
              </a:rPr>
              <a:t>올림픽 </a:t>
            </a:r>
            <a:r>
              <a:rPr kumimoji="1" lang="ko-KR" altLang="en-US" sz="2400" dirty="0">
                <a:solidFill>
                  <a:schemeClr val="bg2"/>
                </a:solidFill>
                <a:effectLst/>
                <a:latin typeface="맑은 고딕" pitchFamily="50" charset="-127"/>
                <a:ea typeface="맑은 고딕" pitchFamily="50" charset="-127"/>
              </a:rPr>
              <a:t>마케팅 효과</a:t>
            </a:r>
          </a:p>
        </p:txBody>
      </p:sp>
      <p:sp>
        <p:nvSpPr>
          <p:cNvPr id="2261000" name="Text Box 37"/>
          <p:cNvSpPr txBox="1">
            <a:spLocks noChangeArrowheads="1"/>
          </p:cNvSpPr>
          <p:nvPr/>
        </p:nvSpPr>
        <p:spPr bwMode="auto">
          <a:xfrm>
            <a:off x="3865563" y="2244725"/>
            <a:ext cx="5624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latinLnBrk="1" hangingPunct="1">
              <a:buFont typeface="Arial" charset="0"/>
              <a:buNone/>
            </a:pPr>
            <a:r>
              <a:rPr kumimoji="1" lang="ko-KR" altLang="en-US" sz="2400">
                <a:solidFill>
                  <a:schemeClr val="bg2"/>
                </a:solidFill>
                <a:effectLst/>
                <a:latin typeface="맑은 고딕" pitchFamily="50" charset="-127"/>
                <a:ea typeface="맑은 고딕" pitchFamily="50" charset="-127"/>
              </a:rPr>
              <a:t>상금보상보험 개요</a:t>
            </a:r>
          </a:p>
        </p:txBody>
      </p:sp>
      <p:sp>
        <p:nvSpPr>
          <p:cNvPr id="2261001" name="Text Box 38"/>
          <p:cNvSpPr txBox="1">
            <a:spLocks noChangeArrowheads="1"/>
          </p:cNvSpPr>
          <p:nvPr/>
        </p:nvSpPr>
        <p:spPr bwMode="auto">
          <a:xfrm>
            <a:off x="3865563" y="3187700"/>
            <a:ext cx="5624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latinLnBrk="1" hangingPunct="1">
              <a:buFont typeface="Arial" charset="0"/>
              <a:buNone/>
            </a:pPr>
            <a:r>
              <a:rPr kumimoji="1" lang="ko-KR" altLang="en-US" sz="2400">
                <a:solidFill>
                  <a:schemeClr val="bg2"/>
                </a:solidFill>
                <a:effectLst/>
                <a:latin typeface="맑은 고딕" pitchFamily="50" charset="-127"/>
                <a:ea typeface="맑은 고딕" pitchFamily="50" charset="-127"/>
              </a:rPr>
              <a:t>보험가입금액 결정방식</a:t>
            </a:r>
          </a:p>
        </p:txBody>
      </p:sp>
      <p:sp>
        <p:nvSpPr>
          <p:cNvPr id="2261002" name="Text Box 39"/>
          <p:cNvSpPr txBox="1">
            <a:spLocks noChangeArrowheads="1"/>
          </p:cNvSpPr>
          <p:nvPr/>
        </p:nvSpPr>
        <p:spPr bwMode="auto">
          <a:xfrm>
            <a:off x="3865563" y="4129088"/>
            <a:ext cx="5624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latinLnBrk="1" hangingPunct="1">
              <a:buFont typeface="Arial" charset="0"/>
              <a:buNone/>
            </a:pPr>
            <a:r>
              <a:rPr kumimoji="1" lang="ko-KR" altLang="en-US" sz="2400">
                <a:solidFill>
                  <a:schemeClr val="bg2"/>
                </a:solidFill>
                <a:effectLst/>
                <a:latin typeface="맑은 고딕" pitchFamily="50" charset="-127"/>
                <a:ea typeface="맑은 고딕" pitchFamily="50" charset="-127"/>
              </a:rPr>
              <a:t>보험을 이용한 </a:t>
            </a:r>
            <a:r>
              <a:rPr kumimoji="1" lang="en-US" altLang="ko-KR" sz="2400">
                <a:solidFill>
                  <a:schemeClr val="bg2"/>
                </a:solidFill>
                <a:effectLst/>
                <a:latin typeface="맑은 고딕" pitchFamily="50" charset="-127"/>
                <a:ea typeface="맑은 고딕" pitchFamily="50" charset="-127"/>
              </a:rPr>
              <a:t>EVENT </a:t>
            </a:r>
            <a:r>
              <a:rPr kumimoji="1" lang="ko-KR" altLang="en-US" sz="2400">
                <a:solidFill>
                  <a:schemeClr val="bg2"/>
                </a:solidFill>
                <a:effectLst/>
                <a:latin typeface="맑은 고딕" pitchFamily="50" charset="-127"/>
                <a:ea typeface="맑은 고딕" pitchFamily="50" charset="-127"/>
              </a:rPr>
              <a:t>사례</a:t>
            </a:r>
          </a:p>
        </p:txBody>
      </p:sp>
      <p:sp>
        <p:nvSpPr>
          <p:cNvPr id="2261003" name="Text Box 40"/>
          <p:cNvSpPr txBox="1">
            <a:spLocks noChangeArrowheads="1"/>
          </p:cNvSpPr>
          <p:nvPr/>
        </p:nvSpPr>
        <p:spPr bwMode="auto">
          <a:xfrm>
            <a:off x="3865563" y="5072063"/>
            <a:ext cx="5624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latinLnBrk="1" hangingPunct="1">
              <a:buFont typeface="Arial" charset="0"/>
              <a:buNone/>
            </a:pPr>
            <a:r>
              <a:rPr kumimoji="1" lang="ko-KR" altLang="en-US" sz="2400">
                <a:solidFill>
                  <a:schemeClr val="bg2"/>
                </a:solidFill>
                <a:effectLst/>
                <a:latin typeface="맑은 고딕" pitchFamily="50" charset="-127"/>
                <a:ea typeface="맑은 고딕" pitchFamily="50" charset="-127"/>
              </a:rPr>
              <a:t>요율수준 및 보험료절감 아이디어</a:t>
            </a:r>
          </a:p>
        </p:txBody>
      </p:sp>
      <p:grpSp>
        <p:nvGrpSpPr>
          <p:cNvPr id="2261019" name="Group 27"/>
          <p:cNvGrpSpPr>
            <a:grpSpLocks/>
          </p:cNvGrpSpPr>
          <p:nvPr/>
        </p:nvGrpSpPr>
        <p:grpSpPr bwMode="auto">
          <a:xfrm>
            <a:off x="3273425" y="1273175"/>
            <a:ext cx="600075" cy="595313"/>
            <a:chOff x="2107" y="1207"/>
            <a:chExt cx="378" cy="375"/>
          </a:xfrm>
        </p:grpSpPr>
        <p:pic>
          <p:nvPicPr>
            <p:cNvPr id="2261004" name="Picture 12" descr="원(1)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  <a:grayscl/>
            </a:blip>
            <a:srcRect/>
            <a:stretch>
              <a:fillRect/>
            </a:stretch>
          </p:blipFill>
          <p:spPr bwMode="auto">
            <a:xfrm>
              <a:off x="2107" y="1207"/>
              <a:ext cx="378" cy="375"/>
            </a:xfrm>
            <a:prstGeom prst="rect">
              <a:avLst/>
            </a:prstGeom>
            <a:noFill/>
          </p:spPr>
        </p:pic>
        <p:sp>
          <p:nvSpPr>
            <p:cNvPr id="2261005" name="Text Box 13"/>
            <p:cNvSpPr txBox="1">
              <a:spLocks noChangeArrowheads="1"/>
            </p:cNvSpPr>
            <p:nvPr/>
          </p:nvSpPr>
          <p:spPr bwMode="auto">
            <a:xfrm>
              <a:off x="2164" y="1270"/>
              <a:ext cx="263" cy="2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kumimoji="1" lang="en-US" altLang="ko-KR" sz="2400" b="0">
                  <a:solidFill>
                    <a:srgbClr val="5F5F5F"/>
                  </a:solidFill>
                  <a:effectLst/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261020" name="Group 28"/>
          <p:cNvGrpSpPr>
            <a:grpSpLocks/>
          </p:cNvGrpSpPr>
          <p:nvPr/>
        </p:nvGrpSpPr>
        <p:grpSpPr bwMode="auto">
          <a:xfrm>
            <a:off x="3271838" y="4062413"/>
            <a:ext cx="600075" cy="595312"/>
            <a:chOff x="1850" y="2964"/>
            <a:chExt cx="378" cy="375"/>
          </a:xfrm>
        </p:grpSpPr>
        <p:pic>
          <p:nvPicPr>
            <p:cNvPr id="2261006" name="Picture 14" descr="원(1)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  <a:grayscl/>
            </a:blip>
            <a:srcRect/>
            <a:stretch>
              <a:fillRect/>
            </a:stretch>
          </p:blipFill>
          <p:spPr bwMode="auto">
            <a:xfrm>
              <a:off x="1850" y="2964"/>
              <a:ext cx="378" cy="375"/>
            </a:xfrm>
            <a:prstGeom prst="rect">
              <a:avLst/>
            </a:prstGeom>
            <a:noFill/>
          </p:spPr>
        </p:pic>
        <p:sp>
          <p:nvSpPr>
            <p:cNvPr id="2261007" name="Text Box 15"/>
            <p:cNvSpPr txBox="1">
              <a:spLocks noChangeArrowheads="1"/>
            </p:cNvSpPr>
            <p:nvPr/>
          </p:nvSpPr>
          <p:spPr bwMode="auto">
            <a:xfrm>
              <a:off x="1902" y="3009"/>
              <a:ext cx="263" cy="2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kumimoji="1" lang="en-US" altLang="ko-KR" sz="2400" b="0">
                  <a:solidFill>
                    <a:srgbClr val="5F5F5F"/>
                  </a:solidFill>
                  <a:effectLst/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261018" name="Group 26"/>
          <p:cNvGrpSpPr>
            <a:grpSpLocks/>
          </p:cNvGrpSpPr>
          <p:nvPr/>
        </p:nvGrpSpPr>
        <p:grpSpPr bwMode="auto">
          <a:xfrm>
            <a:off x="3271838" y="2203450"/>
            <a:ext cx="600075" cy="595313"/>
            <a:chOff x="2106" y="1782"/>
            <a:chExt cx="378" cy="375"/>
          </a:xfrm>
        </p:grpSpPr>
        <p:pic>
          <p:nvPicPr>
            <p:cNvPr id="2261008" name="Picture 16" descr="원(1)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  <a:grayscl/>
            </a:blip>
            <a:srcRect/>
            <a:stretch>
              <a:fillRect/>
            </a:stretch>
          </p:blipFill>
          <p:spPr bwMode="auto">
            <a:xfrm>
              <a:off x="2106" y="1782"/>
              <a:ext cx="378" cy="375"/>
            </a:xfrm>
            <a:prstGeom prst="rect">
              <a:avLst/>
            </a:prstGeom>
            <a:noFill/>
          </p:spPr>
        </p:pic>
        <p:sp>
          <p:nvSpPr>
            <p:cNvPr id="2261009" name="Text Box 17"/>
            <p:cNvSpPr txBox="1">
              <a:spLocks noChangeArrowheads="1"/>
            </p:cNvSpPr>
            <p:nvPr/>
          </p:nvSpPr>
          <p:spPr bwMode="auto">
            <a:xfrm>
              <a:off x="2164" y="1845"/>
              <a:ext cx="263" cy="2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kumimoji="1" lang="en-US" altLang="ko-KR" sz="2400" b="0">
                  <a:solidFill>
                    <a:srgbClr val="5F5F5F"/>
                  </a:solidFill>
                  <a:effectLst/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261017" name="Group 25"/>
          <p:cNvGrpSpPr>
            <a:grpSpLocks/>
          </p:cNvGrpSpPr>
          <p:nvPr/>
        </p:nvGrpSpPr>
        <p:grpSpPr bwMode="auto">
          <a:xfrm>
            <a:off x="3271838" y="3133725"/>
            <a:ext cx="600075" cy="595313"/>
            <a:chOff x="2106" y="2363"/>
            <a:chExt cx="378" cy="375"/>
          </a:xfrm>
        </p:grpSpPr>
        <p:pic>
          <p:nvPicPr>
            <p:cNvPr id="2261010" name="Picture 18" descr="원(1)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  <a:grayscl/>
            </a:blip>
            <a:srcRect/>
            <a:stretch>
              <a:fillRect/>
            </a:stretch>
          </p:blipFill>
          <p:spPr bwMode="auto">
            <a:xfrm>
              <a:off x="2106" y="2363"/>
              <a:ext cx="378" cy="375"/>
            </a:xfrm>
            <a:prstGeom prst="rect">
              <a:avLst/>
            </a:prstGeom>
            <a:noFill/>
          </p:spPr>
        </p:pic>
        <p:sp>
          <p:nvSpPr>
            <p:cNvPr id="2261011" name="Text Box 19"/>
            <p:cNvSpPr txBox="1">
              <a:spLocks noChangeArrowheads="1"/>
            </p:cNvSpPr>
            <p:nvPr/>
          </p:nvSpPr>
          <p:spPr bwMode="auto">
            <a:xfrm>
              <a:off x="2164" y="2426"/>
              <a:ext cx="263" cy="2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kumimoji="1" lang="en-US" altLang="ko-KR" sz="2400" b="0">
                  <a:solidFill>
                    <a:srgbClr val="5F5F5F"/>
                  </a:solidFill>
                  <a:effectLst/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261015" name="Group 23"/>
          <p:cNvGrpSpPr>
            <a:grpSpLocks/>
          </p:cNvGrpSpPr>
          <p:nvPr/>
        </p:nvGrpSpPr>
        <p:grpSpPr bwMode="auto">
          <a:xfrm>
            <a:off x="3271838" y="4994275"/>
            <a:ext cx="600075" cy="595313"/>
            <a:chOff x="2106" y="3551"/>
            <a:chExt cx="378" cy="375"/>
          </a:xfrm>
        </p:grpSpPr>
        <p:pic>
          <p:nvPicPr>
            <p:cNvPr id="2261012" name="Picture 20" descr="원(1)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  <a:grayscl/>
            </a:blip>
            <a:srcRect/>
            <a:stretch>
              <a:fillRect/>
            </a:stretch>
          </p:blipFill>
          <p:spPr bwMode="auto">
            <a:xfrm>
              <a:off x="2106" y="3551"/>
              <a:ext cx="378" cy="375"/>
            </a:xfrm>
            <a:prstGeom prst="rect">
              <a:avLst/>
            </a:prstGeom>
            <a:noFill/>
          </p:spPr>
        </p:pic>
        <p:sp>
          <p:nvSpPr>
            <p:cNvPr id="2261013" name="Text Box 21"/>
            <p:cNvSpPr txBox="1">
              <a:spLocks noChangeArrowheads="1"/>
            </p:cNvSpPr>
            <p:nvPr/>
          </p:nvSpPr>
          <p:spPr bwMode="auto">
            <a:xfrm>
              <a:off x="2164" y="3614"/>
              <a:ext cx="263" cy="2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kumimoji="1" lang="en-US" altLang="ko-KR" sz="2400" b="0">
                  <a:solidFill>
                    <a:srgbClr val="5F5F5F"/>
                  </a:solidFill>
                  <a:effectLst/>
                  <a:latin typeface="HY견고딕" pitchFamily="18" charset="-127"/>
                  <a:ea typeface="HY견고딕" pitchFamily="18" charset="-127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2261" name="Picture 5" descr="간지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9588"/>
          </a:xfrm>
          <a:prstGeom prst="rect">
            <a:avLst/>
          </a:prstGeom>
          <a:noFill/>
        </p:spPr>
      </p:pic>
      <p:sp>
        <p:nvSpPr>
          <p:cNvPr id="2272262" name="Text Box 2"/>
          <p:cNvSpPr txBox="1">
            <a:spLocks noChangeArrowheads="1"/>
          </p:cNvSpPr>
          <p:nvPr/>
        </p:nvSpPr>
        <p:spPr bwMode="auto">
          <a:xfrm>
            <a:off x="5372100" y="5589588"/>
            <a:ext cx="433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algn="l" eaLnBrk="1" latinLnBrk="1" hangingPunct="1">
              <a:buFont typeface="Arial" charset="0"/>
              <a:buNone/>
            </a:pPr>
            <a:r>
              <a:rPr kumimoji="1" lang="ko-KR" altLang="en-US" sz="3600" b="0" dirty="0" smtClean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올림픽 </a:t>
            </a:r>
            <a:r>
              <a:rPr kumimoji="1" lang="ko-KR" altLang="en-US" sz="3600" b="0" dirty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마케팅 효과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1474" name="Picture 2" descr="배경3-1"/>
          <p:cNvPicPr>
            <a:picLocks noChangeAspect="1" noChangeArrowheads="1"/>
          </p:cNvPicPr>
          <p:nvPr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grpSp>
        <p:nvGrpSpPr>
          <p:cNvPr id="2281475" name="Group 3"/>
          <p:cNvGrpSpPr>
            <a:grpSpLocks/>
          </p:cNvGrpSpPr>
          <p:nvPr/>
        </p:nvGrpSpPr>
        <p:grpSpPr bwMode="auto">
          <a:xfrm>
            <a:off x="0" y="0"/>
            <a:ext cx="9906000" cy="701675"/>
            <a:chOff x="0" y="0"/>
            <a:chExt cx="6240" cy="442"/>
          </a:xfrm>
        </p:grpSpPr>
        <p:pic>
          <p:nvPicPr>
            <p:cNvPr id="2281476" name="Picture 4" descr="그래픽모티프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42"/>
            </a:xfrm>
            <a:prstGeom prst="rect">
              <a:avLst/>
            </a:prstGeom>
            <a:noFill/>
          </p:spPr>
        </p:pic>
        <p:pic>
          <p:nvPicPr>
            <p:cNvPr id="2281477" name="Picture 5" descr="슬로건(단색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4" y="83"/>
              <a:ext cx="776" cy="255"/>
            </a:xfrm>
            <a:prstGeom prst="rect">
              <a:avLst/>
            </a:prstGeom>
            <a:noFill/>
          </p:spPr>
        </p:pic>
      </p:grpSp>
      <p:sp>
        <p:nvSpPr>
          <p:cNvPr id="2281490" name="Line 18"/>
          <p:cNvSpPr>
            <a:spLocks noChangeShapeType="1"/>
          </p:cNvSpPr>
          <p:nvPr/>
        </p:nvSpPr>
        <p:spPr bwMode="gray">
          <a:xfrm>
            <a:off x="85725" y="898525"/>
            <a:ext cx="9667875" cy="0"/>
          </a:xfrm>
          <a:prstGeom prst="line">
            <a:avLst/>
          </a:prstGeom>
          <a:noFill/>
          <a:ln w="57150" cmpd="thickThin">
            <a:solidFill>
              <a:srgbClr val="C0C0C0"/>
            </a:solidFill>
            <a:round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endParaRPr lang="ko-KR" altLang="en-US"/>
          </a:p>
        </p:txBody>
      </p:sp>
      <p:sp>
        <p:nvSpPr>
          <p:cNvPr id="2281495" name="AutoShape 23"/>
          <p:cNvSpPr>
            <a:spLocks noChangeArrowheads="1"/>
          </p:cNvSpPr>
          <p:nvPr/>
        </p:nvSpPr>
        <p:spPr bwMode="auto">
          <a:xfrm>
            <a:off x="685800" y="3278188"/>
            <a:ext cx="8535988" cy="1624012"/>
          </a:xfrm>
          <a:prstGeom prst="roundRect">
            <a:avLst>
              <a:gd name="adj" fmla="val 9810"/>
            </a:avLst>
          </a:prstGeom>
          <a:solidFill>
            <a:srgbClr val="F5FBEB"/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lIns="36000" tIns="0" rIns="0" bIns="0" anchor="ctr"/>
          <a:lstStyle/>
          <a:p>
            <a:pPr marL="101600" indent="-101600" algn="l" eaLnBrk="1" hangingPunct="1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endParaRPr kumimoji="1" lang="ko-KR" altLang="ko-KR" sz="2800" b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81496" name="AutoShape 24"/>
          <p:cNvSpPr>
            <a:spLocks noChangeArrowheads="1"/>
          </p:cNvSpPr>
          <p:nvPr/>
        </p:nvSpPr>
        <p:spPr bwMode="auto">
          <a:xfrm>
            <a:off x="782638" y="3392488"/>
            <a:ext cx="2693987" cy="1395412"/>
          </a:xfrm>
          <a:prstGeom prst="roundRect">
            <a:avLst>
              <a:gd name="adj" fmla="val 15023"/>
            </a:avLst>
          </a:prstGeom>
          <a:solidFill>
            <a:srgbClr val="FF9900">
              <a:alpha val="4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t">
              <a:lnSpc>
                <a:spcPct val="120000"/>
              </a:lnSpc>
            </a:pPr>
            <a:r>
              <a:rPr kumimoji="1"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올림</a:t>
            </a:r>
            <a:r>
              <a:rPr kumimoji="1" lang="ko-KR" altLang="en-US" sz="1800" b="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픽</a:t>
            </a:r>
            <a:r>
              <a:rPr kumimoji="1"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800" b="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기간 전세계 </a:t>
            </a:r>
            <a:r>
              <a:rPr kumimoji="1" lang="en-US" altLang="ko-KR" sz="1800" b="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TV </a:t>
            </a:r>
            <a:r>
              <a:rPr kumimoji="1" lang="ko-KR" altLang="en-US" sz="1800" b="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시청 인구는 </a:t>
            </a:r>
            <a:r>
              <a:rPr kumimoji="1"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연인원 </a:t>
            </a:r>
            <a:r>
              <a:rPr kumimoji="1" lang="en-US" altLang="ko-KR" sz="1800" b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35</a:t>
            </a:r>
            <a:r>
              <a:rPr kumimoji="1" lang="ko-KR" altLang="en-US" sz="1800" b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억명</a:t>
            </a:r>
            <a:endParaRPr kumimoji="1" lang="ko-KR" altLang="en-US" sz="1800" b="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81497" name="AutoShape 25"/>
          <p:cNvSpPr>
            <a:spLocks noChangeArrowheads="1"/>
          </p:cNvSpPr>
          <p:nvPr/>
        </p:nvSpPr>
        <p:spPr bwMode="auto">
          <a:xfrm>
            <a:off x="3605213" y="3392488"/>
            <a:ext cx="2693987" cy="1395412"/>
          </a:xfrm>
          <a:prstGeom prst="roundRect">
            <a:avLst>
              <a:gd name="adj" fmla="val 15023"/>
            </a:avLst>
          </a:prstGeom>
          <a:solidFill>
            <a:srgbClr val="3399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t">
              <a:lnSpc>
                <a:spcPct val="120000"/>
              </a:lnSpc>
            </a:pPr>
            <a:r>
              <a:rPr kumimoji="1" lang="ko-KR" altLang="en-US" sz="1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세계 최대규모의 국제</a:t>
            </a:r>
            <a:endParaRPr kumimoji="1" lang="en-US" altLang="ko-KR" sz="18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fontAlgn="t">
              <a:lnSpc>
                <a:spcPct val="120000"/>
              </a:lnSpc>
            </a:pPr>
            <a:r>
              <a:rPr kumimoji="1" lang="ko-KR" altLang="en-US" sz="1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스포츠 제전인 동시에</a:t>
            </a:r>
            <a:endParaRPr kumimoji="1" lang="en-US" altLang="ko-KR" sz="18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fontAlgn="t">
              <a:lnSpc>
                <a:spcPct val="120000"/>
              </a:lnSpc>
            </a:pPr>
            <a:r>
              <a:rPr kumimoji="1" lang="ko-KR" altLang="en-US" sz="1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각국 국력 과시 무대</a:t>
            </a:r>
            <a:endParaRPr kumimoji="1" lang="ko-KR" altLang="en-US" sz="1800" b="0" dirty="0"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81498" name="AutoShape 26"/>
          <p:cNvSpPr>
            <a:spLocks noChangeArrowheads="1"/>
          </p:cNvSpPr>
          <p:nvPr/>
        </p:nvSpPr>
        <p:spPr bwMode="auto">
          <a:xfrm>
            <a:off x="6421438" y="3392488"/>
            <a:ext cx="2693987" cy="1395412"/>
          </a:xfrm>
          <a:prstGeom prst="roundRect">
            <a:avLst>
              <a:gd name="adj" fmla="val 15023"/>
            </a:avLst>
          </a:prstGeom>
          <a:solidFill>
            <a:srgbClr val="00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t">
              <a:lnSpc>
                <a:spcPct val="120000"/>
              </a:lnSpc>
            </a:pPr>
            <a:r>
              <a:rPr kumimoji="1"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박태환</a:t>
            </a:r>
            <a:r>
              <a:rPr kumimoji="1" lang="en-US" altLang="ko-KR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수영</a:t>
            </a:r>
            <a:r>
              <a:rPr kumimoji="1" lang="en-US" altLang="ko-KR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),</a:t>
            </a:r>
            <a:r>
              <a:rPr kumimoji="1"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축구 등 대중의 </a:t>
            </a:r>
            <a:r>
              <a:rPr kumimoji="1" lang="ko-KR" altLang="en-US" sz="1800" b="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집중도가 높음</a:t>
            </a:r>
            <a:r>
              <a:rPr kumimoji="1" lang="ko-KR" altLang="en-US" sz="1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2281501" name="Text Box 2"/>
          <p:cNvSpPr txBox="1">
            <a:spLocks noChangeArrowheads="1"/>
          </p:cNvSpPr>
          <p:nvPr/>
        </p:nvSpPr>
        <p:spPr bwMode="auto">
          <a:xfrm>
            <a:off x="461963" y="352425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algn="l" eaLnBrk="1" latinLnBrk="1" hangingPunct="1">
              <a:buFont typeface="Arial" charset="0"/>
              <a:buNone/>
            </a:pPr>
            <a:r>
              <a:rPr kumimoji="1" lang="ko-KR" altLang="en-US" sz="2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올림픽 </a:t>
            </a:r>
            <a:r>
              <a:rPr kumimoji="1" lang="ko-KR" altLang="en-US" sz="2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마케팅 효과</a:t>
            </a:r>
          </a:p>
        </p:txBody>
      </p:sp>
      <p:pic>
        <p:nvPicPr>
          <p:cNvPr id="2281515" name="Picture 15" descr="0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7863" y="2411413"/>
            <a:ext cx="340677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1516" name="AutoShape 44"/>
          <p:cNvSpPr>
            <a:spLocks noChangeArrowheads="1"/>
          </p:cNvSpPr>
          <p:nvPr/>
        </p:nvSpPr>
        <p:spPr bwMode="auto">
          <a:xfrm>
            <a:off x="1706563" y="5148263"/>
            <a:ext cx="6270625" cy="576262"/>
          </a:xfrm>
          <a:prstGeom prst="roundRect">
            <a:avLst>
              <a:gd name="adj" fmla="val 36366"/>
            </a:avLst>
          </a:prstGeom>
          <a:solidFill>
            <a:srgbClr val="F5FBEB"/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lIns="36000" tIns="0" rIns="0" bIns="0" anchor="ctr"/>
          <a:lstStyle/>
          <a:p>
            <a:pPr marL="101600" indent="-101600" algn="l" eaLnBrk="1" hangingPunct="1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endParaRPr kumimoji="1" lang="ko-KR" altLang="ko-KR" sz="2800" b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81500" name="Rectangle 28"/>
          <p:cNvSpPr>
            <a:spLocks noChangeArrowheads="1"/>
          </p:cNvSpPr>
          <p:nvPr/>
        </p:nvSpPr>
        <p:spPr bwMode="gray">
          <a:xfrm>
            <a:off x="2787639" y="5292725"/>
            <a:ext cx="4229125" cy="297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 eaLnBrk="1" hangingPunct="1">
              <a:lnSpc>
                <a:spcPct val="80000"/>
              </a:lnSpc>
              <a:spcBef>
                <a:spcPct val="50000"/>
              </a:spcBef>
              <a:buClr>
                <a:srgbClr val="996600"/>
              </a:buClr>
              <a:buFont typeface="Wingdings" pitchFamily="2" charset="2"/>
              <a:buNone/>
            </a:pPr>
            <a:r>
              <a:rPr lang="ko-KR" altLang="en-US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글로벌 국내기업들의 </a:t>
            </a:r>
            <a:r>
              <a:rPr lang="ko-KR" alt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마케팅효과 기대</a:t>
            </a:r>
            <a:r>
              <a:rPr lang="ko-KR" altLang="en-US" sz="1800" b="0" dirty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  </a:t>
            </a:r>
          </a:p>
        </p:txBody>
      </p:sp>
      <p:grpSp>
        <p:nvGrpSpPr>
          <p:cNvPr id="2281517" name="Group 45"/>
          <p:cNvGrpSpPr>
            <a:grpSpLocks/>
          </p:cNvGrpSpPr>
          <p:nvPr/>
        </p:nvGrpSpPr>
        <p:grpSpPr bwMode="auto">
          <a:xfrm>
            <a:off x="2143125" y="1412875"/>
            <a:ext cx="5473700" cy="1055688"/>
            <a:chOff x="131" y="3405"/>
            <a:chExt cx="5827" cy="539"/>
          </a:xfrm>
        </p:grpSpPr>
        <p:pic>
          <p:nvPicPr>
            <p:cNvPr id="2281518" name="Picture 46" descr="text_top02_짙은남색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" y="3405"/>
              <a:ext cx="5827" cy="539"/>
            </a:xfrm>
            <a:prstGeom prst="rect">
              <a:avLst/>
            </a:prstGeom>
            <a:noFill/>
          </p:spPr>
        </p:pic>
        <p:sp>
          <p:nvSpPr>
            <p:cNvPr id="2281519" name="AutoShape 47"/>
            <p:cNvSpPr>
              <a:spLocks noChangeArrowheads="1"/>
            </p:cNvSpPr>
            <p:nvPr/>
          </p:nvSpPr>
          <p:spPr bwMode="auto">
            <a:xfrm>
              <a:off x="499" y="3531"/>
              <a:ext cx="5096" cy="218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4276" tIns="49023" rIns="94276" bIns="49023" anchor="ctr">
              <a:spAutoFit/>
            </a:bodyPr>
            <a:lstStyle/>
            <a:p>
              <a:pPr defTabSz="958850" eaLnBrk="1" latinLnBrk="1" hangingPunct="1">
                <a:lnSpc>
                  <a:spcPct val="90000"/>
                </a:lnSpc>
              </a:pPr>
              <a:r>
                <a:rPr kumimoji="1" lang="ko-KR" altLang="en-US" sz="2400" b="0">
                  <a:effectLst/>
                  <a:latin typeface="HY견고딕" pitchFamily="18" charset="-127"/>
                  <a:ea typeface="HY견고딕" pitchFamily="18" charset="-127"/>
                </a:rPr>
                <a:t>브랜드 노출 효과의 극대화</a:t>
              </a:r>
            </a:p>
          </p:txBody>
        </p:sp>
      </p:grpSp>
      <p:grpSp>
        <p:nvGrpSpPr>
          <p:cNvPr id="2281520" name="Group 48"/>
          <p:cNvGrpSpPr>
            <a:grpSpLocks/>
          </p:cNvGrpSpPr>
          <p:nvPr/>
        </p:nvGrpSpPr>
        <p:grpSpPr bwMode="auto">
          <a:xfrm>
            <a:off x="85725" y="6227763"/>
            <a:ext cx="9720263" cy="576262"/>
            <a:chOff x="36" y="3929"/>
            <a:chExt cx="6123" cy="363"/>
          </a:xfrm>
        </p:grpSpPr>
        <p:pic>
          <p:nvPicPr>
            <p:cNvPr id="2281521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81522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 flipV="1">
              <a:off x="3120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2281523" name="Picture 51" descr="CI(컬러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07438" y="6327775"/>
            <a:ext cx="871537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8643" name="Group 3"/>
          <p:cNvGrpSpPr>
            <a:grpSpLocks/>
          </p:cNvGrpSpPr>
          <p:nvPr/>
        </p:nvGrpSpPr>
        <p:grpSpPr bwMode="auto">
          <a:xfrm>
            <a:off x="0" y="0"/>
            <a:ext cx="9906000" cy="701675"/>
            <a:chOff x="0" y="0"/>
            <a:chExt cx="6240" cy="442"/>
          </a:xfrm>
        </p:grpSpPr>
        <p:pic>
          <p:nvPicPr>
            <p:cNvPr id="2288644" name="Picture 4" descr="그래픽모티프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240" cy="442"/>
            </a:xfrm>
            <a:prstGeom prst="rect">
              <a:avLst/>
            </a:prstGeom>
            <a:noFill/>
          </p:spPr>
        </p:pic>
        <p:pic>
          <p:nvPicPr>
            <p:cNvPr id="2288645" name="Picture 5" descr="슬로건(단색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4" y="83"/>
              <a:ext cx="776" cy="255"/>
            </a:xfrm>
            <a:prstGeom prst="rect">
              <a:avLst/>
            </a:prstGeom>
            <a:noFill/>
          </p:spPr>
        </p:pic>
      </p:grpSp>
      <p:sp>
        <p:nvSpPr>
          <p:cNvPr id="2288651" name="Line 11"/>
          <p:cNvSpPr>
            <a:spLocks noChangeShapeType="1"/>
          </p:cNvSpPr>
          <p:nvPr/>
        </p:nvSpPr>
        <p:spPr bwMode="gray">
          <a:xfrm>
            <a:off x="85725" y="898525"/>
            <a:ext cx="9667875" cy="0"/>
          </a:xfrm>
          <a:prstGeom prst="line">
            <a:avLst/>
          </a:prstGeom>
          <a:noFill/>
          <a:ln w="57150" cmpd="thickThin">
            <a:solidFill>
              <a:srgbClr val="C0C0C0"/>
            </a:solidFill>
            <a:round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endParaRPr lang="ko-KR" altLang="en-US"/>
          </a:p>
        </p:txBody>
      </p:sp>
      <p:sp>
        <p:nvSpPr>
          <p:cNvPr id="2288661" name="Text Box 2"/>
          <p:cNvSpPr txBox="1">
            <a:spLocks noChangeArrowheads="1"/>
          </p:cNvSpPr>
          <p:nvPr/>
        </p:nvSpPr>
        <p:spPr bwMode="auto">
          <a:xfrm>
            <a:off x="461963" y="352425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algn="l" eaLnBrk="1" latinLnBrk="1" hangingPunct="1">
              <a:buFont typeface="Arial" charset="0"/>
              <a:buNone/>
            </a:pPr>
            <a:r>
              <a:rPr kumimoji="1" lang="ko-KR" altLang="en-US" sz="2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한국기업의 </a:t>
            </a:r>
            <a:r>
              <a:rPr kumimoji="1" lang="ko-KR" altLang="en-US" sz="2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올림픽 </a:t>
            </a:r>
            <a:r>
              <a:rPr kumimoji="1" lang="ko-KR" altLang="en-US" sz="2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마케팅 사례</a:t>
            </a:r>
          </a:p>
        </p:txBody>
      </p:sp>
      <p:grpSp>
        <p:nvGrpSpPr>
          <p:cNvPr id="2288681" name="Group 41"/>
          <p:cNvGrpSpPr>
            <a:grpSpLocks/>
          </p:cNvGrpSpPr>
          <p:nvPr/>
        </p:nvGrpSpPr>
        <p:grpSpPr bwMode="auto">
          <a:xfrm>
            <a:off x="496888" y="955675"/>
            <a:ext cx="3055937" cy="1781175"/>
            <a:chOff x="417" y="720"/>
            <a:chExt cx="1925" cy="1122"/>
          </a:xfrm>
        </p:grpSpPr>
        <p:pic>
          <p:nvPicPr>
            <p:cNvPr id="2288667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" y="720"/>
              <a:ext cx="182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88668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" y="914"/>
              <a:ext cx="1912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88683" name="Group 43"/>
          <p:cNvGrpSpPr>
            <a:grpSpLocks/>
          </p:cNvGrpSpPr>
          <p:nvPr/>
        </p:nvGrpSpPr>
        <p:grpSpPr bwMode="auto">
          <a:xfrm>
            <a:off x="496888" y="2732088"/>
            <a:ext cx="3063875" cy="1781175"/>
            <a:chOff x="430" y="1979"/>
            <a:chExt cx="1930" cy="1122"/>
          </a:xfrm>
        </p:grpSpPr>
        <p:pic>
          <p:nvPicPr>
            <p:cNvPr id="2288669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0" y="1979"/>
              <a:ext cx="182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88670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" y="2173"/>
              <a:ext cx="1911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88684" name="Group 44"/>
          <p:cNvGrpSpPr>
            <a:grpSpLocks/>
          </p:cNvGrpSpPr>
          <p:nvPr/>
        </p:nvGrpSpPr>
        <p:grpSpPr bwMode="auto">
          <a:xfrm>
            <a:off x="496888" y="4508500"/>
            <a:ext cx="3062287" cy="1781175"/>
            <a:chOff x="449" y="2840"/>
            <a:chExt cx="1929" cy="1122"/>
          </a:xfrm>
        </p:grpSpPr>
        <p:pic>
          <p:nvPicPr>
            <p:cNvPr id="2288672" name="Picture 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" y="2840"/>
              <a:ext cx="1824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88673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6" y="3034"/>
              <a:ext cx="1912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>
            <a:spLocks noChangeArrowheads="1"/>
          </p:cNvSpPr>
          <p:nvPr/>
        </p:nvSpPr>
        <p:spPr bwMode="gray">
          <a:xfrm>
            <a:off x="3767138" y="1425575"/>
            <a:ext cx="5578475" cy="1072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pPr algn="l" defTabSz="747713" eaLnBrk="1" hangingPunct="1">
              <a:lnSpc>
                <a:spcPct val="120000"/>
              </a:lnSpc>
              <a:spcBef>
                <a:spcPct val="100000"/>
              </a:spcBef>
              <a:buClr>
                <a:srgbClr val="996600"/>
              </a:buClr>
              <a:buFont typeface="Wingdings" pitchFamily="2" charset="2"/>
              <a:buNone/>
            </a:pP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올림픽 </a:t>
            </a:r>
            <a:r>
              <a:rPr lang="ko-KR" altLang="en-US" sz="1800" b="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공식후원사인 </a:t>
            </a: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삼성전자는 최신형 휴대폰인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갤럭시</a:t>
            </a: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S3</a:t>
            </a: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를 올림픽 개최도시인 런던에서 세계최초로 출시하여 올림픽 </a:t>
            </a:r>
            <a:r>
              <a:rPr lang="ko-KR" altLang="en-US" sz="1800" b="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마케팅을 펼치고 있음</a:t>
            </a:r>
            <a:r>
              <a:rPr lang="en-US" altLang="ko-KR" sz="1800" b="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800" dirty="0">
                <a:solidFill>
                  <a:schemeClr val="tx1"/>
                </a:solidFill>
                <a:effectLst/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gray">
          <a:xfrm>
            <a:off x="3767138" y="3182938"/>
            <a:ext cx="5500687" cy="103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pPr algn="l" defTabSz="747713" eaLnBrk="1" hangingPunct="1">
              <a:lnSpc>
                <a:spcPct val="120000"/>
              </a:lnSpc>
              <a:spcBef>
                <a:spcPct val="100000"/>
              </a:spcBef>
              <a:buClr>
                <a:srgbClr val="996600"/>
              </a:buClr>
              <a:buFont typeface="Wingdings" pitchFamily="2" charset="2"/>
              <a:buNone/>
            </a:pP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런던올림픽이라는 대형 스포츠 이벤트로 신규 수요가 발생하고 올 연말 아날로그 방송이 종료됨에 따라 디지털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TV </a:t>
            </a: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교체수요를 </a:t>
            </a:r>
            <a:r>
              <a:rPr lang="ko-KR" altLang="en-US" sz="1800" b="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타겟으로</a:t>
            </a: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진행 </a:t>
            </a: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gray">
          <a:xfrm>
            <a:off x="1071563" y="2746375"/>
            <a:ext cx="1655762" cy="299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pPr defTabSz="747713" eaLnBrk="1" hangingPunct="1">
              <a:lnSpc>
                <a:spcPct val="120000"/>
              </a:lnSpc>
              <a:spcBef>
                <a:spcPct val="100000"/>
              </a:spcBef>
              <a:buClr>
                <a:srgbClr val="996600"/>
              </a:buClr>
              <a:buFont typeface="Wingdings" pitchFamily="2" charset="2"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LG</a:t>
            </a:r>
            <a:r>
              <a:rPr lang="ko-KR" altLang="en-US" sz="1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전자</a:t>
            </a:r>
            <a:endParaRPr lang="ko-KR" altLang="en-US" sz="14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gray">
          <a:xfrm>
            <a:off x="488950" y="4513263"/>
            <a:ext cx="2819400" cy="299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pPr defTabSz="747713" eaLnBrk="1" hangingPunct="1">
              <a:lnSpc>
                <a:spcPct val="120000"/>
              </a:lnSpc>
              <a:spcBef>
                <a:spcPct val="100000"/>
              </a:spcBef>
              <a:buClr>
                <a:srgbClr val="996600"/>
              </a:buClr>
              <a:buFont typeface="Wingdings" pitchFamily="2" charset="2"/>
              <a:buNone/>
            </a:pPr>
            <a:r>
              <a:rPr lang="ko-KR" altLang="en-US"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현대자동차</a:t>
            </a:r>
            <a:endParaRPr lang="ko-KR" altLang="en-US" sz="14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gray">
          <a:xfrm>
            <a:off x="3767138" y="4816475"/>
            <a:ext cx="5500687" cy="1072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4812" tIns="37406" rIns="74812" bIns="37406">
            <a:spAutoFit/>
          </a:bodyPr>
          <a:lstStyle/>
          <a:p>
            <a:pPr algn="l" defTabSz="747713" eaLnBrk="1" hangingPunct="1">
              <a:lnSpc>
                <a:spcPct val="120000"/>
              </a:lnSpc>
              <a:spcBef>
                <a:spcPct val="100000"/>
              </a:spcBef>
              <a:buClr>
                <a:srgbClr val="996600"/>
              </a:buClr>
              <a:buFont typeface="Wingdings" pitchFamily="2" charset="2"/>
              <a:buNone/>
            </a:pPr>
            <a:r>
              <a:rPr lang="ko-KR" altLang="en-US" sz="1800" b="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현대차는</a:t>
            </a: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뉴욕 타임스퀘어와 함께 세계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대 옥외 광고명소로 꼽히는 영국 런던 </a:t>
            </a:r>
            <a:r>
              <a:rPr lang="ko-KR" altLang="en-US" sz="1800" b="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피카딜리</a:t>
            </a:r>
            <a:r>
              <a:rPr lang="ko-KR" altLang="en-US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광장에서 옥외광고  실시 중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b="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88700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4981575" y="6237288"/>
            <a:ext cx="4824413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88701" name="Picture 61" descr="CI(컬러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7438" y="6337300"/>
            <a:ext cx="871537" cy="352425"/>
          </a:xfrm>
          <a:prstGeom prst="rect">
            <a:avLst/>
          </a:prstGeom>
          <a:noFill/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gray">
          <a:xfrm>
            <a:off x="560512" y="980728"/>
            <a:ext cx="2819400" cy="299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pPr defTabSz="747713" eaLnBrk="1" hangingPunct="1">
              <a:lnSpc>
                <a:spcPct val="120000"/>
              </a:lnSpc>
              <a:spcBef>
                <a:spcPct val="100000"/>
              </a:spcBef>
              <a:buClr>
                <a:srgbClr val="996600"/>
              </a:buClr>
              <a:buFont typeface="Wingdings" pitchFamily="2" charset="2"/>
              <a:buNone/>
            </a:pPr>
            <a:r>
              <a:rPr lang="ko-KR" altLang="en-US" sz="1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삼성전자</a:t>
            </a:r>
            <a:endParaRPr lang="ko-KR" altLang="en-US" sz="14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6" name="Picture 2" descr="C:\Documents and Settings\LIG\바탕 화면\날짜별(2012-상반기)\20120510-갤럭시S3-첫공개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562" y="1318727"/>
            <a:ext cx="2695451" cy="1308755"/>
          </a:xfrm>
          <a:prstGeom prst="rect">
            <a:avLst/>
          </a:prstGeom>
          <a:noFill/>
        </p:spPr>
      </p:pic>
      <p:pic>
        <p:nvPicPr>
          <p:cNvPr id="1027" name="Picture 3" descr="C:\Documents and Settings\LIG\바탕 화면\날짜별(2012-상반기)\20120510-LG전자-3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087" y="3131443"/>
            <a:ext cx="2685926" cy="1271206"/>
          </a:xfrm>
          <a:prstGeom prst="rect">
            <a:avLst/>
          </a:prstGeom>
          <a:noFill/>
        </p:spPr>
      </p:pic>
      <p:pic>
        <p:nvPicPr>
          <p:cNvPr id="1028" name="Picture 4" descr="C:\Documents and Settings\LIG\바탕 화면\날짜별(2012-상반기)\20120510-피가딜리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9087" y="4922838"/>
            <a:ext cx="2685926" cy="120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85" name="Picture 5" descr="간지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61175"/>
          </a:xfrm>
          <a:prstGeom prst="rect">
            <a:avLst/>
          </a:prstGeom>
          <a:noFill/>
        </p:spPr>
      </p:pic>
      <p:sp>
        <p:nvSpPr>
          <p:cNvPr id="2273287" name="Text Box 2"/>
          <p:cNvSpPr txBox="1">
            <a:spLocks noChangeArrowheads="1"/>
          </p:cNvSpPr>
          <p:nvPr/>
        </p:nvSpPr>
        <p:spPr bwMode="auto">
          <a:xfrm>
            <a:off x="6969125" y="4110038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36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상금보상</a:t>
            </a:r>
          </a:p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36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보험개요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0690" name="Picture 2" descr="배경3-1"/>
          <p:cNvPicPr>
            <a:picLocks noChangeAspect="1" noChangeArrowheads="1"/>
          </p:cNvPicPr>
          <p:nvPr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grpSp>
        <p:nvGrpSpPr>
          <p:cNvPr id="2290691" name="Group 3"/>
          <p:cNvGrpSpPr>
            <a:grpSpLocks/>
          </p:cNvGrpSpPr>
          <p:nvPr/>
        </p:nvGrpSpPr>
        <p:grpSpPr bwMode="auto">
          <a:xfrm>
            <a:off x="0" y="0"/>
            <a:ext cx="9906000" cy="701675"/>
            <a:chOff x="0" y="0"/>
            <a:chExt cx="6240" cy="442"/>
          </a:xfrm>
        </p:grpSpPr>
        <p:pic>
          <p:nvPicPr>
            <p:cNvPr id="2290692" name="Picture 4" descr="그래픽모티프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42"/>
            </a:xfrm>
            <a:prstGeom prst="rect">
              <a:avLst/>
            </a:prstGeom>
            <a:noFill/>
          </p:spPr>
        </p:pic>
        <p:pic>
          <p:nvPicPr>
            <p:cNvPr id="2290693" name="Picture 5" descr="슬로건(단색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4" y="83"/>
              <a:ext cx="776" cy="255"/>
            </a:xfrm>
            <a:prstGeom prst="rect">
              <a:avLst/>
            </a:prstGeom>
            <a:noFill/>
          </p:spPr>
        </p:pic>
      </p:grpSp>
      <p:sp>
        <p:nvSpPr>
          <p:cNvPr id="2290694" name="Line 6"/>
          <p:cNvSpPr>
            <a:spLocks noChangeShapeType="1"/>
          </p:cNvSpPr>
          <p:nvPr/>
        </p:nvSpPr>
        <p:spPr bwMode="gray">
          <a:xfrm>
            <a:off x="85725" y="898525"/>
            <a:ext cx="9667875" cy="0"/>
          </a:xfrm>
          <a:prstGeom prst="line">
            <a:avLst/>
          </a:prstGeom>
          <a:noFill/>
          <a:ln w="57150" cmpd="thickThin">
            <a:solidFill>
              <a:srgbClr val="C0C0C0"/>
            </a:solidFill>
            <a:round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endParaRPr lang="ko-KR" altLang="en-US"/>
          </a:p>
        </p:txBody>
      </p:sp>
      <p:sp>
        <p:nvSpPr>
          <p:cNvPr id="2290695" name="Text Box 2"/>
          <p:cNvSpPr txBox="1">
            <a:spLocks noChangeArrowheads="1"/>
          </p:cNvSpPr>
          <p:nvPr/>
        </p:nvSpPr>
        <p:spPr bwMode="auto">
          <a:xfrm>
            <a:off x="461963" y="379413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algn="l" eaLnBrk="1" latinLnBrk="1" hangingPunct="1">
              <a:buFont typeface="Arial" charset="0"/>
              <a:buNone/>
            </a:pPr>
            <a:r>
              <a:rPr kumimoji="1" lang="ko-KR" altLang="en-US" sz="2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상금보상보험 개요</a:t>
            </a:r>
          </a:p>
        </p:txBody>
      </p:sp>
      <p:pic>
        <p:nvPicPr>
          <p:cNvPr id="2290719" name="Picture 31" descr="050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0588" y="3213100"/>
            <a:ext cx="3005137" cy="1022350"/>
          </a:xfrm>
          <a:prstGeom prst="rect">
            <a:avLst/>
          </a:prstGeom>
          <a:noFill/>
        </p:spPr>
      </p:pic>
      <p:pic>
        <p:nvPicPr>
          <p:cNvPr id="2290720" name="Picture 32" descr="1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5113" y="3332163"/>
            <a:ext cx="6769100" cy="1914525"/>
          </a:xfrm>
          <a:prstGeom prst="rect">
            <a:avLst/>
          </a:prstGeom>
          <a:noFill/>
        </p:spPr>
      </p:pic>
      <p:grpSp>
        <p:nvGrpSpPr>
          <p:cNvPr id="2290723" name="Group 35"/>
          <p:cNvGrpSpPr>
            <a:grpSpLocks/>
          </p:cNvGrpSpPr>
          <p:nvPr/>
        </p:nvGrpSpPr>
        <p:grpSpPr bwMode="auto">
          <a:xfrm>
            <a:off x="6532563" y="4075113"/>
            <a:ext cx="2668587" cy="336550"/>
            <a:chOff x="3888" y="2976"/>
            <a:chExt cx="1536" cy="336"/>
          </a:xfrm>
        </p:grpSpPr>
        <p:sp>
          <p:nvSpPr>
            <p:cNvPr id="2290724" name="Line 36"/>
            <p:cNvSpPr>
              <a:spLocks noChangeShapeType="1"/>
            </p:cNvSpPr>
            <p:nvPr/>
          </p:nvSpPr>
          <p:spPr bwMode="auto">
            <a:xfrm>
              <a:off x="3888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0725" name="Line 37"/>
            <p:cNvSpPr>
              <a:spLocks noChangeShapeType="1"/>
            </p:cNvSpPr>
            <p:nvPr/>
          </p:nvSpPr>
          <p:spPr bwMode="auto">
            <a:xfrm flipH="1">
              <a:off x="3888" y="331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90726" name="Rectangle 38"/>
          <p:cNvSpPr>
            <a:spLocks noChangeArrowheads="1"/>
          </p:cNvSpPr>
          <p:nvPr/>
        </p:nvSpPr>
        <p:spPr bwMode="auto">
          <a:xfrm>
            <a:off x="1682750" y="3519488"/>
            <a:ext cx="20177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0" tIns="0" rIns="0" bIns="0" anchor="ctr"/>
          <a:lstStyle/>
          <a:p>
            <a:r>
              <a:rPr kumimoji="1" lang="en-US" altLang="ko-KR" sz="1400" b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Tailor-made</a:t>
            </a:r>
          </a:p>
          <a:p>
            <a:r>
              <a:rPr kumimoji="1" lang="ko-KR" altLang="en-US" sz="1400" b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보험</a:t>
            </a:r>
          </a:p>
        </p:txBody>
      </p:sp>
      <p:sp>
        <p:nvSpPr>
          <p:cNvPr id="2290727" name="Rectangle 39"/>
          <p:cNvSpPr>
            <a:spLocks noChangeArrowheads="1"/>
          </p:cNvSpPr>
          <p:nvPr/>
        </p:nvSpPr>
        <p:spPr bwMode="auto">
          <a:xfrm>
            <a:off x="6126163" y="3548063"/>
            <a:ext cx="20193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0" tIns="0" rIns="0" bIns="0" anchor="ctr"/>
          <a:lstStyle/>
          <a:p>
            <a:r>
              <a:rPr kumimoji="1" lang="en-US" altLang="ko-KR" sz="1400" b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All or Nothing</a:t>
            </a:r>
          </a:p>
          <a:p>
            <a:r>
              <a:rPr kumimoji="1" lang="ko-KR" altLang="en-US" sz="1400" b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구조</a:t>
            </a:r>
          </a:p>
        </p:txBody>
      </p:sp>
      <p:sp>
        <p:nvSpPr>
          <p:cNvPr id="2290728" name="Rectangle 40"/>
          <p:cNvSpPr>
            <a:spLocks noChangeArrowheads="1"/>
          </p:cNvSpPr>
          <p:nvPr/>
        </p:nvSpPr>
        <p:spPr bwMode="auto">
          <a:xfrm>
            <a:off x="3933825" y="4205288"/>
            <a:ext cx="20193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18000" rIns="18000" anchor="ctr"/>
          <a:lstStyle/>
          <a:p>
            <a:r>
              <a:rPr kumimoji="1" lang="en-US" altLang="ko-KR" sz="1400" b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Marketing Tool</a:t>
            </a:r>
          </a:p>
          <a:p>
            <a:r>
              <a:rPr kumimoji="1" lang="ko-KR" altLang="en-US" sz="1400" b="0"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기능</a:t>
            </a:r>
          </a:p>
        </p:txBody>
      </p:sp>
      <p:grpSp>
        <p:nvGrpSpPr>
          <p:cNvPr id="2290729" name="Group 41"/>
          <p:cNvGrpSpPr>
            <a:grpSpLocks/>
          </p:cNvGrpSpPr>
          <p:nvPr/>
        </p:nvGrpSpPr>
        <p:grpSpPr bwMode="auto">
          <a:xfrm flipH="1">
            <a:off x="665163" y="4075113"/>
            <a:ext cx="2667000" cy="336550"/>
            <a:chOff x="3888" y="2976"/>
            <a:chExt cx="1536" cy="336"/>
          </a:xfrm>
        </p:grpSpPr>
        <p:sp>
          <p:nvSpPr>
            <p:cNvPr id="2290730" name="Line 42"/>
            <p:cNvSpPr>
              <a:spLocks noChangeShapeType="1"/>
            </p:cNvSpPr>
            <p:nvPr/>
          </p:nvSpPr>
          <p:spPr bwMode="auto">
            <a:xfrm>
              <a:off x="3888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0731" name="Line 43"/>
            <p:cNvSpPr>
              <a:spLocks noChangeShapeType="1"/>
            </p:cNvSpPr>
            <p:nvPr/>
          </p:nvSpPr>
          <p:spPr bwMode="auto">
            <a:xfrm flipH="1">
              <a:off x="3888" y="331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2290732" name="Group 44"/>
          <p:cNvGrpSpPr>
            <a:grpSpLocks/>
          </p:cNvGrpSpPr>
          <p:nvPr/>
        </p:nvGrpSpPr>
        <p:grpSpPr bwMode="auto">
          <a:xfrm flipH="1">
            <a:off x="3244850" y="4683125"/>
            <a:ext cx="2641600" cy="609600"/>
            <a:chOff x="3888" y="2976"/>
            <a:chExt cx="1536" cy="336"/>
          </a:xfrm>
        </p:grpSpPr>
        <p:sp>
          <p:nvSpPr>
            <p:cNvPr id="2290733" name="Line 45"/>
            <p:cNvSpPr>
              <a:spLocks noChangeShapeType="1"/>
            </p:cNvSpPr>
            <p:nvPr/>
          </p:nvSpPr>
          <p:spPr bwMode="auto">
            <a:xfrm>
              <a:off x="3888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0734" name="Line 46"/>
            <p:cNvSpPr>
              <a:spLocks noChangeShapeType="1"/>
            </p:cNvSpPr>
            <p:nvPr/>
          </p:nvSpPr>
          <p:spPr bwMode="auto">
            <a:xfrm flipH="1">
              <a:off x="3888" y="331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90739" name="Rectangle 51"/>
          <p:cNvSpPr>
            <a:spLocks noChangeArrowheads="1"/>
          </p:cNvSpPr>
          <p:nvPr/>
        </p:nvSpPr>
        <p:spPr bwMode="gray">
          <a:xfrm>
            <a:off x="7905750" y="4510088"/>
            <a:ext cx="1455738" cy="77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>
              <a:lnSpc>
                <a:spcPct val="110000"/>
              </a:lnSpc>
            </a:pPr>
            <a:r>
              <a:rPr kumimoji="1" lang="ko-KR" altLang="en-US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경기결과에 따라</a:t>
            </a:r>
          </a:p>
          <a:p>
            <a:pPr defTabSz="747713">
              <a:lnSpc>
                <a:spcPct val="110000"/>
              </a:lnSpc>
            </a:pPr>
            <a:r>
              <a:rPr kumimoji="1" lang="ko-KR" altLang="en-US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가입금액</a:t>
            </a:r>
          </a:p>
          <a:p>
            <a:pPr defTabSz="747713">
              <a:lnSpc>
                <a:spcPct val="110000"/>
              </a:lnSpc>
            </a:pPr>
            <a:r>
              <a:rPr kumimoji="1" lang="ko-KR" altLang="en-US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전액지급방식</a:t>
            </a:r>
          </a:p>
        </p:txBody>
      </p:sp>
      <p:sp>
        <p:nvSpPr>
          <p:cNvPr id="2290740" name="Rectangle 52"/>
          <p:cNvSpPr>
            <a:spLocks noChangeArrowheads="1"/>
          </p:cNvSpPr>
          <p:nvPr/>
        </p:nvSpPr>
        <p:spPr bwMode="gray">
          <a:xfrm>
            <a:off x="520700" y="4510088"/>
            <a:ext cx="1695450" cy="77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>
              <a:lnSpc>
                <a:spcPct val="110000"/>
              </a:lnSpc>
            </a:pPr>
            <a:r>
              <a:rPr kumimoji="1" lang="en-US" altLang="ko-KR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Event, </a:t>
            </a:r>
            <a:r>
              <a:rPr kumimoji="1" lang="ko-KR" altLang="en-US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가입금액</a:t>
            </a:r>
            <a:r>
              <a:rPr kumimoji="1" lang="en-US" altLang="ko-KR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defTabSz="747713">
              <a:lnSpc>
                <a:spcPct val="110000"/>
              </a:lnSpc>
            </a:pPr>
            <a:r>
              <a:rPr kumimoji="1" lang="ko-KR" altLang="en-US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보험조건</a:t>
            </a:r>
          </a:p>
          <a:p>
            <a:pPr defTabSz="747713">
              <a:lnSpc>
                <a:spcPct val="110000"/>
              </a:lnSpc>
            </a:pPr>
            <a:r>
              <a:rPr kumimoji="1" lang="ko-KR" altLang="en-US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등을 자유로이 설계</a:t>
            </a:r>
          </a:p>
        </p:txBody>
      </p:sp>
      <p:sp>
        <p:nvSpPr>
          <p:cNvPr id="2290741" name="Rectangle 53"/>
          <p:cNvSpPr>
            <a:spLocks noChangeArrowheads="1"/>
          </p:cNvSpPr>
          <p:nvPr/>
        </p:nvSpPr>
        <p:spPr bwMode="gray">
          <a:xfrm>
            <a:off x="3114675" y="5367338"/>
            <a:ext cx="2559050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4812" tIns="37406" rIns="74812" bIns="37406">
            <a:spAutoFit/>
          </a:bodyPr>
          <a:lstStyle/>
          <a:p>
            <a:pPr defTabSz="747713">
              <a:lnSpc>
                <a:spcPct val="110000"/>
              </a:lnSpc>
            </a:pPr>
            <a:r>
              <a:rPr kumimoji="1" lang="ko-KR" altLang="en-US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경품행사</a:t>
            </a:r>
            <a:r>
              <a:rPr kumimoji="1" lang="en-US" altLang="ko-KR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One+One</a:t>
            </a:r>
            <a:r>
              <a:rPr kumimoji="1" lang="ko-KR" altLang="en-US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서비스 등</a:t>
            </a:r>
          </a:p>
          <a:p>
            <a:pPr defTabSz="747713">
              <a:lnSpc>
                <a:spcPct val="110000"/>
              </a:lnSpc>
            </a:pPr>
            <a:r>
              <a:rPr kumimoji="1" lang="ko-KR" altLang="en-US" sz="14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마케팅전략과 연계가능</a:t>
            </a:r>
          </a:p>
        </p:txBody>
      </p:sp>
      <p:sp>
        <p:nvSpPr>
          <p:cNvPr id="2290748" name="AutoShape 60"/>
          <p:cNvSpPr>
            <a:spLocks noChangeArrowheads="1"/>
          </p:cNvSpPr>
          <p:nvPr/>
        </p:nvSpPr>
        <p:spPr bwMode="auto">
          <a:xfrm>
            <a:off x="1487488" y="1484313"/>
            <a:ext cx="6870700" cy="1512887"/>
          </a:xfrm>
          <a:prstGeom prst="roundRect">
            <a:avLst>
              <a:gd name="adj" fmla="val 9810"/>
            </a:avLst>
          </a:prstGeom>
          <a:solidFill>
            <a:srgbClr val="F5FBEB"/>
          </a:solidFill>
          <a:ln w="44450">
            <a:solidFill>
              <a:srgbClr val="C0C0C0"/>
            </a:solidFill>
            <a:round/>
            <a:headEnd/>
            <a:tailEnd/>
          </a:ln>
          <a:effectLst/>
        </p:spPr>
        <p:txBody>
          <a:bodyPr lIns="36000" tIns="0" rIns="0" bIns="0" anchor="ctr"/>
          <a:lstStyle/>
          <a:p>
            <a:pPr marL="101600" indent="-101600" algn="l" eaLnBrk="1" hangingPunct="1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endParaRPr kumimoji="1" lang="ko-KR" altLang="ko-KR" sz="2800" b="0"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90738" name="Rectangle 50"/>
          <p:cNvSpPr>
            <a:spLocks noChangeArrowheads="1"/>
          </p:cNvSpPr>
          <p:nvPr/>
        </p:nvSpPr>
        <p:spPr bwMode="gray">
          <a:xfrm>
            <a:off x="1703388" y="1657350"/>
            <a:ext cx="6453187" cy="1149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pPr defTabSz="747713">
              <a:lnSpc>
                <a:spcPct val="110000"/>
              </a:lnSpc>
            </a:pPr>
            <a:r>
              <a:rPr kumimoji="1" lang="ko-KR" altLang="en-US" sz="16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기존의 전통적인 보험이 화재나 상해 등 재물이나 사람의 신체에 발생하는 손해를 보상하는 것과 달리 특정 사건</a:t>
            </a:r>
            <a:r>
              <a:rPr kumimoji="1" lang="en-US" altLang="ko-KR" sz="16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날씨</a:t>
            </a:r>
            <a:r>
              <a:rPr kumimoji="1" lang="en-US" altLang="ko-KR" sz="16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온도</a:t>
            </a:r>
            <a:r>
              <a:rPr kumimoji="1" lang="en-US" altLang="ko-KR" sz="16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경기결과 행사 등이 실제 발생할 경우 피보험자에게 발생한 경제적 손실을 약정에 의거하여 보상하는 보험</a:t>
            </a:r>
          </a:p>
        </p:txBody>
      </p:sp>
      <p:grpSp>
        <p:nvGrpSpPr>
          <p:cNvPr id="2290749" name="Group 61"/>
          <p:cNvGrpSpPr>
            <a:grpSpLocks/>
          </p:cNvGrpSpPr>
          <p:nvPr/>
        </p:nvGrpSpPr>
        <p:grpSpPr bwMode="auto">
          <a:xfrm>
            <a:off x="76200" y="6234113"/>
            <a:ext cx="9720263" cy="576262"/>
            <a:chOff x="36" y="3929"/>
            <a:chExt cx="6123" cy="363"/>
          </a:xfrm>
        </p:grpSpPr>
        <p:pic>
          <p:nvPicPr>
            <p:cNvPr id="2290750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90751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 flipV="1">
              <a:off x="3120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2290752" name="Picture 64" descr="CI(컬러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7913" y="6334125"/>
            <a:ext cx="871537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1714" name="Picture 2" descr="배경3-1"/>
          <p:cNvPicPr>
            <a:picLocks noChangeAspect="1" noChangeArrowheads="1"/>
          </p:cNvPicPr>
          <p:nvPr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grpSp>
        <p:nvGrpSpPr>
          <p:cNvPr id="2291715" name="Group 3"/>
          <p:cNvGrpSpPr>
            <a:grpSpLocks/>
          </p:cNvGrpSpPr>
          <p:nvPr/>
        </p:nvGrpSpPr>
        <p:grpSpPr bwMode="auto">
          <a:xfrm>
            <a:off x="0" y="0"/>
            <a:ext cx="9906000" cy="701675"/>
            <a:chOff x="0" y="0"/>
            <a:chExt cx="6240" cy="442"/>
          </a:xfrm>
        </p:grpSpPr>
        <p:pic>
          <p:nvPicPr>
            <p:cNvPr id="2291716" name="Picture 4" descr="그래픽모티프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0" cy="442"/>
            </a:xfrm>
            <a:prstGeom prst="rect">
              <a:avLst/>
            </a:prstGeom>
            <a:noFill/>
          </p:spPr>
        </p:pic>
        <p:pic>
          <p:nvPicPr>
            <p:cNvPr id="2291717" name="Picture 5" descr="슬로건(단색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4" y="83"/>
              <a:ext cx="776" cy="255"/>
            </a:xfrm>
            <a:prstGeom prst="rect">
              <a:avLst/>
            </a:prstGeom>
            <a:noFill/>
          </p:spPr>
        </p:pic>
      </p:grpSp>
      <p:sp>
        <p:nvSpPr>
          <p:cNvPr id="2291718" name="Line 6"/>
          <p:cNvSpPr>
            <a:spLocks noChangeShapeType="1"/>
          </p:cNvSpPr>
          <p:nvPr/>
        </p:nvSpPr>
        <p:spPr bwMode="gray">
          <a:xfrm>
            <a:off x="85725" y="898525"/>
            <a:ext cx="9667875" cy="0"/>
          </a:xfrm>
          <a:prstGeom prst="line">
            <a:avLst/>
          </a:prstGeom>
          <a:noFill/>
          <a:ln w="57150" cmpd="thickThin">
            <a:solidFill>
              <a:srgbClr val="C0C0C0"/>
            </a:solidFill>
            <a:round/>
            <a:headEnd/>
            <a:tailEnd/>
          </a:ln>
          <a:effectLst/>
        </p:spPr>
        <p:txBody>
          <a:bodyPr lIns="74812" tIns="37406" rIns="74812" bIns="37406">
            <a:spAutoFit/>
          </a:bodyPr>
          <a:lstStyle/>
          <a:p>
            <a:endParaRPr lang="ko-KR" altLang="en-US"/>
          </a:p>
        </p:txBody>
      </p:sp>
      <p:sp>
        <p:nvSpPr>
          <p:cNvPr id="2291719" name="Text Box 2"/>
          <p:cNvSpPr txBox="1">
            <a:spLocks noChangeArrowheads="1"/>
          </p:cNvSpPr>
          <p:nvPr/>
        </p:nvSpPr>
        <p:spPr bwMode="auto">
          <a:xfrm>
            <a:off x="461963" y="352425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algn="l" eaLnBrk="1" latinLnBrk="1" hangingPunct="1">
              <a:buFont typeface="Arial" charset="0"/>
              <a:buNone/>
            </a:pPr>
            <a:r>
              <a:rPr kumimoji="1" lang="ko-KR" altLang="en-US" sz="2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올림픽 </a:t>
            </a:r>
            <a:r>
              <a:rPr kumimoji="1" lang="ko-KR" altLang="en-US" sz="2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상금보상보험</a:t>
            </a:r>
          </a:p>
        </p:txBody>
      </p:sp>
      <p:pic>
        <p:nvPicPr>
          <p:cNvPr id="2291815" name="Picture 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981075"/>
            <a:ext cx="8812212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91889" name="Group 177"/>
          <p:cNvGraphicFramePr>
            <a:graphicFrameLocks noGrp="1"/>
          </p:cNvGraphicFramePr>
          <p:nvPr/>
        </p:nvGraphicFramePr>
        <p:xfrm>
          <a:off x="708025" y="1179513"/>
          <a:ext cx="8424863" cy="4859952"/>
        </p:xfrm>
        <a:graphic>
          <a:graphicData uri="http://schemas.openxmlformats.org/drawingml/2006/table">
            <a:tbl>
              <a:tblPr/>
              <a:tblGrid>
                <a:gridCol w="936625"/>
                <a:gridCol w="1081088"/>
                <a:gridCol w="6407150"/>
              </a:tblGrid>
              <a:tr h="4397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올림픽 상금보상보험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365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가입대상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포탈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게임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유통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여행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항공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건설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식품 및 일반 제조업체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대상 이벤트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남자축구 경기 결과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(4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강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우승 등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박태환 등 개별 선수의 경기 성적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보상 내용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개별 선수 또는 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팀이 일정 목표를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달성할 경우 고객 또는 선수에게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시상금을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지급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가입형태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스폰서형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선수 또는 팀이 소정의 목표 달성 시 보험계약자인 스폰서가 사전에 약정한 경품 또는 상금을 지급함으로써 발생한 스폰서에게 발생한 경제적 손실을 보상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프로모션형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경기에서 특정 선수 또는 팀이 소정의 목표를 달성 시 행사기간 동안 판매된 상품이나 서비스 구매 고객들에게 사전에 약정한 상금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지급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구매고객 환불로 인해 보험계약자에게 발생한 경제적 손실을 보상 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주요보험 조건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보험가입 사실의 외부 공표 금지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보험사 로고 등 무단도용 금지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계약 해지 불가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계약자가 사고 발생 시 선 의무 이행</a:t>
                      </a:r>
                    </a:p>
                  </a:txBody>
                  <a:tcPr marL="46800" marR="468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91893" name="Group 181"/>
          <p:cNvGrpSpPr>
            <a:grpSpLocks/>
          </p:cNvGrpSpPr>
          <p:nvPr/>
        </p:nvGrpSpPr>
        <p:grpSpPr bwMode="auto">
          <a:xfrm>
            <a:off x="100013" y="6249988"/>
            <a:ext cx="9720262" cy="576262"/>
            <a:chOff x="36" y="3929"/>
            <a:chExt cx="6123" cy="363"/>
          </a:xfrm>
        </p:grpSpPr>
        <p:pic>
          <p:nvPicPr>
            <p:cNvPr id="2291894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91895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 flipV="1">
              <a:off x="3120" y="3929"/>
              <a:ext cx="303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2291897" name="Picture 185" descr="CI(컬러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21725" y="6350000"/>
            <a:ext cx="871538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5330" name="Picture 2" descr="간지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9588"/>
          </a:xfrm>
          <a:prstGeom prst="rect">
            <a:avLst/>
          </a:prstGeom>
          <a:noFill/>
        </p:spPr>
      </p:pic>
      <p:sp>
        <p:nvSpPr>
          <p:cNvPr id="2275332" name="Text Box 2"/>
          <p:cNvSpPr txBox="1">
            <a:spLocks noChangeArrowheads="1"/>
          </p:cNvSpPr>
          <p:nvPr/>
        </p:nvSpPr>
        <p:spPr bwMode="auto">
          <a:xfrm>
            <a:off x="57150" y="692150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eaLnBrk="1" latinLnBrk="1" hangingPunct="1">
              <a:buFont typeface="Arial" charset="0"/>
              <a:buNone/>
            </a:pPr>
            <a:r>
              <a:rPr kumimoji="1" lang="ko-KR" altLang="en-US" sz="3600" b="0">
                <a:solidFill>
                  <a:schemeClr val="bg2"/>
                </a:solidFill>
                <a:effectLst/>
                <a:latin typeface="HY견고딕" pitchFamily="18" charset="-127"/>
                <a:ea typeface="HY견고딕" pitchFamily="18" charset="-127"/>
              </a:rPr>
              <a:t>보상가입금액 결정방식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Arial"/>
        <a:ea typeface="돋움체"/>
        <a:cs typeface=""/>
      </a:majorFont>
      <a:minorFont>
        <a:latin typeface="Arial"/>
        <a:ea typeface="돋움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4812" tIns="37406" rIns="74812" bIns="37406" numCol="1" anchor="t" anchorCtr="0" compatLnSpc="1">
        <a:prstTxWarp prst="textNoShape">
          <a:avLst/>
        </a:prstTxWarp>
        <a:spAutoFit/>
      </a:bodyPr>
      <a:lstStyle>
        <a:defPPr marL="0" marR="0" indent="0" algn="ctr" defTabSz="7477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4812" tIns="37406" rIns="74812" bIns="37406" numCol="1" anchor="t" anchorCtr="0" compatLnSpc="1">
        <a:prstTxWarp prst="textNoShape">
          <a:avLst/>
        </a:prstTxWarp>
        <a:spAutoFit/>
      </a:bodyPr>
      <a:lstStyle>
        <a:defPPr marL="0" marR="0" indent="0" algn="ctr" defTabSz="7477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52429</TotalTime>
  <Words>641</Words>
  <Application>Microsoft Office PowerPoint</Application>
  <PresentationFormat>A4 용지(210x297mm)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기본 디자인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lig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메시지를 입력하세요</dc:title>
  <dc:creator>ligins</dc:creator>
  <cp:lastModifiedBy>LIG</cp:lastModifiedBy>
  <cp:revision>1395</cp:revision>
  <dcterms:created xsi:type="dcterms:W3CDTF">2007-04-09T07:02:56Z</dcterms:created>
  <dcterms:modified xsi:type="dcterms:W3CDTF">2012-05-15T23:08:32Z</dcterms:modified>
</cp:coreProperties>
</file>